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69" r:id="rId4"/>
    <p:sldId id="259" r:id="rId5"/>
    <p:sldId id="258" r:id="rId6"/>
    <p:sldId id="264" r:id="rId7"/>
    <p:sldId id="265" r:id="rId8"/>
    <p:sldId id="270" r:id="rId9"/>
    <p:sldId id="276" r:id="rId10"/>
    <p:sldId id="271" r:id="rId11"/>
    <p:sldId id="274" r:id="rId12"/>
    <p:sldId id="277" r:id="rId13"/>
    <p:sldId id="278" r:id="rId14"/>
    <p:sldId id="279" r:id="rId15"/>
    <p:sldId id="262" r:id="rId16"/>
    <p:sldId id="260" r:id="rId17"/>
    <p:sldId id="267" r:id="rId18"/>
    <p:sldId id="261" r:id="rId19"/>
    <p:sldId id="280" r:id="rId20"/>
    <p:sldId id="284" r:id="rId21"/>
    <p:sldId id="285" r:id="rId22"/>
    <p:sldId id="286" r:id="rId23"/>
    <p:sldId id="263" r:id="rId24"/>
    <p:sldId id="283" r:id="rId25"/>
    <p:sldId id="282" r:id="rId26"/>
    <p:sldId id="273" r:id="rId27"/>
    <p:sldId id="281" r:id="rId28"/>
    <p:sldId id="266" r:id="rId29"/>
  </p:sldIdLst>
  <p:sldSz cx="18288000" cy="10287000"/>
  <p:notesSz cx="6858000" cy="9144000"/>
  <p:embeddedFontLst>
    <p:embeddedFont>
      <p:font typeface="Gong Gothic Bold" pitchFamily="2" charset="-127"/>
      <p:bold r:id="rId31"/>
    </p:embeddedFont>
    <p:embeddedFont>
      <p:font typeface="Pretendard Black" panose="02000A03000000020004" pitchFamily="2" charset="-127"/>
      <p:bold r:id="rId32"/>
    </p:embeddedFont>
    <p:embeddedFont>
      <p:font typeface="Pretendard Bold" panose="02000803000000020004" pitchFamily="2" charset="-127"/>
      <p:bold r:id="rId33"/>
    </p:embeddedFont>
    <p:embeddedFont>
      <p:font typeface="Pretendard Medium" panose="02000603000000020004" pitchFamily="2" charset="-127"/>
      <p:regular r:id="rId34"/>
      <p:bold r:id="rId35"/>
    </p:embeddedFont>
    <p:embeddedFont>
      <p:font typeface="Pretendard Regular" panose="02000503000000020004" pitchFamily="2" charset="-127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1BFE"/>
    <a:srgbClr val="EEE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31" autoAdjust="0"/>
    <p:restoredTop sz="94521" autoAdjust="0"/>
  </p:normalViewPr>
  <p:slideViewPr>
    <p:cSldViewPr>
      <p:cViewPr>
        <p:scale>
          <a:sx n="70" d="100"/>
          <a:sy n="70" d="100"/>
        </p:scale>
        <p:origin x="424" y="5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97D6E8-5C14-324F-8189-8AE7D98FB5F6}" type="datetimeFigureOut">
              <a:rPr kumimoji="1" lang="ko-KR" altLang="en-US" smtClean="0"/>
              <a:t>2024. 12. 10.</a:t>
            </a:fld>
            <a:endParaRPr kumimoji="1"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ko-KR"/>
              <a:t>Click to edit Master text styles</a:t>
            </a:r>
          </a:p>
          <a:p>
            <a:pPr lvl="1"/>
            <a:r>
              <a:rPr kumimoji="1" lang="en-US" altLang="ko-KR"/>
              <a:t>Second level</a:t>
            </a:r>
          </a:p>
          <a:p>
            <a:pPr lvl="2"/>
            <a:r>
              <a:rPr kumimoji="1" lang="en-US" altLang="ko-KR"/>
              <a:t>Third level</a:t>
            </a:r>
          </a:p>
          <a:p>
            <a:pPr lvl="3"/>
            <a:r>
              <a:rPr kumimoji="1" lang="en-US" altLang="ko-KR"/>
              <a:t>Fourth level</a:t>
            </a:r>
          </a:p>
          <a:p>
            <a:pPr lvl="4"/>
            <a:r>
              <a:rPr kumimoji="1" lang="en-US" altLang="ko-KR"/>
              <a:t>Fifth level</a:t>
            </a:r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AA70CE-727C-BC4C-99D9-2E9D1C2FE6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4563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DE038-949B-5C65-B66A-C9A2C429E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E4EA05-057B-8A3D-B18C-FDC328C3AB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0EF28F-0E9F-2A11-7920-7BA9B5FFC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Employee / Company Location: </a:t>
            </a:r>
            <a:r>
              <a:rPr kumimoji="1" lang="ko-KR" altLang="en-US" dirty="0"/>
              <a:t>해당 근무자의 위치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기업 혹은 계약 맺은 기업의 본사 위치</a:t>
            </a: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고용 형태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Full time, Part time, Freelance, Contract</a:t>
            </a:r>
            <a:endParaRPr kumimoji="1" lang="en-CA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루피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인도화</a:t>
            </a:r>
            <a:endParaRPr kumimoji="1" lang="en-CA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기업 크기 분류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lang="en-CA" sz="12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(small) - Less than 50 employees, M(medium) - 50 to 250 employees, L(large) - More than 250 employees</a:t>
            </a:r>
            <a:endParaRPr lang="en-CA" sz="1400" dirty="0">
              <a:effectLst/>
            </a:endParaRPr>
          </a:p>
          <a:p>
            <a:endParaRPr kumimoji="1" lang="en-CA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CA729-EE36-86A0-81CB-579D371689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A70CE-727C-BC4C-99D9-2E9D1C2FE6FB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592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D9CC5-6CBC-2BBD-AD80-B4EF9353B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9031E9-6A51-70A7-34A9-74C2604984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04E49A-5628-E6F4-EADC-6DCE088968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비슷한 직책별로 그룹화</a:t>
            </a:r>
            <a:endParaRPr kumimoji="1" lang="en-CA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3994AB-5D6D-32E1-6062-ACC896F53E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A70CE-727C-BC4C-99D9-2E9D1C2FE6FB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02154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A70CE-727C-BC4C-99D9-2E9D1C2FE6FB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3637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2800"/>
              </a:lnSpc>
            </a:pPr>
            <a:r>
              <a:rPr lang="ko-KR" altLang="en-US" sz="1200" dirty="0">
                <a:solidFill>
                  <a:srgbClr val="000000"/>
                </a:solidFill>
                <a:latin typeface="Pretendard Bold"/>
                <a:ea typeface="Pretendard Bold"/>
              </a:rPr>
              <a:t>조원 모두가 데이터 테크놀로지 전공으로 추후 해당 분야로 진출할 가능성이 높고</a:t>
            </a:r>
            <a:endParaRPr lang="en-CA" altLang="ko-KR" sz="1200" dirty="0">
              <a:solidFill>
                <a:srgbClr val="000000"/>
              </a:solidFill>
              <a:latin typeface="Pretendard Bold"/>
              <a:ea typeface="Pretendard Bold"/>
            </a:endParaRPr>
          </a:p>
          <a:p>
            <a:pPr>
              <a:lnSpc>
                <a:spcPct val="132800"/>
              </a:lnSpc>
            </a:pPr>
            <a:r>
              <a:rPr lang="ko-KR" altLang="en-US" sz="1200" dirty="0">
                <a:solidFill>
                  <a:srgbClr val="000000"/>
                </a:solidFill>
                <a:latin typeface="Pretendard Bold"/>
                <a:ea typeface="Pretendard Bold"/>
              </a:rPr>
              <a:t>현재 데이터 과학 관련 직무에 대한 연봉 수준 및 트렌드를 이해하는 데 유용하다고 생각되어 커리어 설계에 도움을 줄 수 있다고 생각해 선정</a:t>
            </a:r>
            <a:endParaRPr lang="en-CA" altLang="ko-KR" sz="1200" dirty="0">
              <a:solidFill>
                <a:srgbClr val="000000"/>
              </a:solidFill>
              <a:latin typeface="Pretendard Bold"/>
              <a:ea typeface="Pretendard Bold"/>
            </a:endParaRPr>
          </a:p>
          <a:p>
            <a:pPr>
              <a:lnSpc>
                <a:spcPct val="132800"/>
              </a:lnSpc>
            </a:pPr>
            <a:r>
              <a:rPr lang="ko-KR" altLang="en-US" sz="1200" dirty="0">
                <a:solidFill>
                  <a:srgbClr val="000000"/>
                </a:solidFill>
                <a:latin typeface="Pretendard Bold"/>
                <a:ea typeface="Pretendard Bold"/>
              </a:rPr>
              <a:t>추후 진로 선택 및 설계에 도움을 얻기 위해 선정</a:t>
            </a:r>
            <a:endParaRPr lang="en-CA" altLang="ko-KR" sz="1200" dirty="0">
              <a:solidFill>
                <a:srgbClr val="000000"/>
              </a:solidFill>
              <a:latin typeface="Pretendard Bold"/>
              <a:ea typeface="Pretendard 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A70CE-727C-BC4C-99D9-2E9D1C2FE6FB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87826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41ECE-F07A-F21F-3F0F-D7DEB1A7A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F924FF-B1E6-29B9-9919-FD77FE38BC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BBE258-6FC8-C8C9-DDC7-D10CE4CB68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그대로 분석 진행하기에는 각 직책별로 샘플도 적고 직책이 너무 많음</a:t>
            </a:r>
            <a:endParaRPr kumimoji="1" lang="en-CA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816AD5-AC23-AF0A-0DA2-B33B1BB786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A70CE-727C-BC4C-99D9-2E9D1C2FE6FB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1702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195E4-0AB9-E35D-8B9C-608238C6B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C7858F-B40C-C345-545B-46F7975186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4FECD5-8021-837D-67C9-D44F120B64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비슷한 직책별로 그룹화</a:t>
            </a:r>
            <a:endParaRPr kumimoji="1" lang="en-CA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D8B30-9C9A-F582-DC78-4596B9C40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A70CE-727C-BC4C-99D9-2E9D1C2FE6FB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8147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BF825-2351-0550-8B3A-3415E646E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AB806A-5BC6-BB74-6544-65477D1DE4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2E9552-0A90-1971-AA34-2CA151BDE1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비슷한 직책별로 그룹화</a:t>
            </a:r>
            <a:endParaRPr kumimoji="1" lang="en-CA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6DCF7-0AB2-3444-1215-2835383B18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A70CE-727C-BC4C-99D9-2E9D1C2FE6FB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9701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09B92-2416-16BB-8A4C-42ECD4E35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48CA48-D1FF-769F-6EE9-1505A6F2E4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A20210-C6CC-8475-FE79-0A5E9B1014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비슷한 직책별로 그룹화</a:t>
            </a:r>
            <a:endParaRPr kumimoji="1" lang="en-CA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65404-9F48-6279-6825-50BC1113B5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A70CE-727C-BC4C-99D9-2E9D1C2FE6FB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1402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4BDAE-1EFF-423B-981D-51E8504E7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122730-9B43-E46A-D029-F67920C27E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52FDCC-D8A9-2226-9E50-36FB20A92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비슷한 직책별로 그룹화</a:t>
            </a:r>
            <a:endParaRPr kumimoji="1" lang="en-CA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6A1A2-F9B7-523F-B125-2CE9C35709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A70CE-727C-BC4C-99D9-2E9D1C2FE6FB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45533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2E284-3CFF-E2D6-10E6-4E25DA56C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95E449-9553-36D4-310C-A72A8BEC9E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9FFD65-60F8-C7AD-C17F-63621201CB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비슷한 직책별로 그룹화</a:t>
            </a:r>
            <a:endParaRPr kumimoji="1" lang="en-CA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1DC12E-35BC-6FCF-A3D8-31455044B9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A70CE-727C-BC4C-99D9-2E9D1C2FE6FB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8026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8467B-C9C1-9BF1-98F2-8B2323814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A60A77-318D-B45A-79D1-649A88C956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221BA9-3916-BDF3-02B3-5029D2D401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비슷한 직책별로 그룹화</a:t>
            </a:r>
            <a:endParaRPr kumimoji="1" lang="en-CA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1AC5E-867E-BA48-2DE2-653C82F5BD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A70CE-727C-BC4C-99D9-2E9D1C2FE6FB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9057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kaggle.com/datasets/whenamancodes/data-science-fields-salary-categorization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1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562100"/>
            <a:ext cx="15443200" cy="7162800"/>
          </a:xfrm>
          <a:prstGeom prst="rect">
            <a:avLst/>
          </a:prstGeom>
          <a:effectLst>
            <a:outerShdw blurRad="2238998" dist="1599115" dir="2700000">
              <a:srgbClr val="000000">
                <a:alpha val="2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6477000"/>
            <a:ext cx="1116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733800" y="2870200"/>
            <a:ext cx="10820400" cy="302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9500" i="1" spc="-400" dirty="0">
                <a:solidFill>
                  <a:srgbClr val="000000"/>
                </a:solidFill>
                <a:latin typeface="Gong Gothic Bold"/>
                <a:ea typeface="Gong Gothic Bold"/>
              </a:rPr>
              <a:t>데이터 사이언스 직종 </a:t>
            </a:r>
            <a:r>
              <a:rPr lang="ko-KR" altLang="en-US" sz="9500" b="0" i="1" u="none" strike="noStrike" spc="-400" dirty="0">
                <a:solidFill>
                  <a:srgbClr val="4B1BFD"/>
                </a:solidFill>
                <a:ea typeface="Gong Gothic Bold"/>
              </a:rPr>
              <a:t>연봉 분석</a:t>
            </a:r>
            <a:endParaRPr lang="ko-KR" sz="9500" b="0" i="1" u="none" strike="noStrike" spc="-400" dirty="0">
              <a:solidFill>
                <a:srgbClr val="4B1BFD"/>
              </a:solidFill>
              <a:ea typeface="Gong Gothic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335000" y="6775450"/>
            <a:ext cx="33274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2800" b="0" i="0" u="none" strike="noStrike" dirty="0">
                <a:solidFill>
                  <a:srgbClr val="4B1BFD"/>
                </a:solidFill>
                <a:ea typeface="Pretendard Regular"/>
              </a:rPr>
              <a:t>60213026</a:t>
            </a:r>
            <a:r>
              <a:rPr lang="ko-KR" altLang="en-US" sz="2800" b="0" i="0" u="none" strike="noStrike" dirty="0">
                <a:solidFill>
                  <a:srgbClr val="4B1BFD"/>
                </a:solidFill>
                <a:ea typeface="Pretendard Regular"/>
              </a:rPr>
              <a:t> </a:t>
            </a:r>
            <a:r>
              <a:rPr lang="ko-KR" altLang="en-US" sz="2800" b="0" i="0" u="none" strike="noStrike" dirty="0" err="1">
                <a:solidFill>
                  <a:srgbClr val="4B1BFD"/>
                </a:solidFill>
                <a:ea typeface="Pretendard Regular"/>
              </a:rPr>
              <a:t>강한결</a:t>
            </a:r>
            <a:endParaRPr lang="en-CA" altLang="ko-KR" sz="2800" b="0" i="0" u="none" strike="noStrike" dirty="0">
              <a:solidFill>
                <a:srgbClr val="4B1BFD"/>
              </a:solidFill>
              <a:ea typeface="Pretendard Regular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2800" dirty="0">
                <a:solidFill>
                  <a:srgbClr val="4B1BFD"/>
                </a:solidFill>
                <a:ea typeface="Pretendard Regular"/>
              </a:rPr>
              <a:t>60231211</a:t>
            </a:r>
            <a:r>
              <a:rPr lang="ko-KR" altLang="en-US" sz="2800" dirty="0">
                <a:solidFill>
                  <a:srgbClr val="4B1BFD"/>
                </a:solidFill>
                <a:ea typeface="Pretendard Regular"/>
              </a:rPr>
              <a:t> 김태훈</a:t>
            </a:r>
            <a:endParaRPr lang="en-CA" altLang="ko-KR" sz="2800" dirty="0">
              <a:solidFill>
                <a:srgbClr val="4B1BFD"/>
              </a:solidFill>
              <a:ea typeface="Pretendard Regular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2800" b="0" i="0" u="none" strike="noStrike" dirty="0">
                <a:solidFill>
                  <a:srgbClr val="4B1BFD"/>
                </a:solidFill>
                <a:ea typeface="Pretendard Regular"/>
              </a:rPr>
              <a:t>60231181</a:t>
            </a:r>
            <a:r>
              <a:rPr lang="ko-KR" altLang="en-US" sz="2800" b="0" i="0" u="none" strike="noStrike" dirty="0">
                <a:solidFill>
                  <a:srgbClr val="4B1BFD"/>
                </a:solidFill>
                <a:ea typeface="Pretendard Regular"/>
              </a:rPr>
              <a:t> </a:t>
            </a:r>
            <a:r>
              <a:rPr lang="ko-KR" altLang="en-US" sz="2800" b="0" i="0" u="none" strike="noStrike" dirty="0" err="1">
                <a:solidFill>
                  <a:srgbClr val="4B1BFD"/>
                </a:solidFill>
                <a:ea typeface="Pretendard Regular"/>
              </a:rPr>
              <a:t>서예승</a:t>
            </a:r>
            <a:endParaRPr lang="en-CA" altLang="ko-KR" sz="2800" b="0" i="0" u="none" strike="noStrike" dirty="0">
              <a:solidFill>
                <a:srgbClr val="4B1BFD"/>
              </a:solidFill>
              <a:ea typeface="Pretendard Regular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2800" dirty="0">
                <a:solidFill>
                  <a:srgbClr val="4B1BFD"/>
                </a:solidFill>
                <a:ea typeface="Pretendard Regular"/>
              </a:rPr>
              <a:t>60191684</a:t>
            </a:r>
            <a:r>
              <a:rPr lang="ko-KR" altLang="en-US" sz="2800" dirty="0">
                <a:solidFill>
                  <a:srgbClr val="4B1BFD"/>
                </a:solidFill>
                <a:ea typeface="Pretendard Regular"/>
              </a:rPr>
              <a:t> 전성민</a:t>
            </a:r>
            <a:endParaRPr lang="ko-KR" sz="2800" b="0" i="0" u="none" strike="noStrike" dirty="0">
              <a:solidFill>
                <a:srgbClr val="4B1BFD"/>
              </a:solidFill>
              <a:ea typeface="Pretendard Black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77D6B15E-3AFA-AB55-B00B-F3EE7D3152B7}"/>
              </a:ext>
            </a:extLst>
          </p:cNvPr>
          <p:cNvSpPr txBox="1"/>
          <p:nvPr/>
        </p:nvSpPr>
        <p:spPr>
          <a:xfrm>
            <a:off x="5741987" y="5854700"/>
            <a:ext cx="6804025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2800" b="1" dirty="0">
                <a:solidFill>
                  <a:srgbClr val="4B1BFD"/>
                </a:solidFill>
                <a:ea typeface="Pretendard Regular"/>
              </a:rPr>
              <a:t>2024</a:t>
            </a:r>
            <a:r>
              <a:rPr lang="ko-KR" altLang="en-US" sz="2800" b="1" dirty="0">
                <a:solidFill>
                  <a:srgbClr val="4B1BFD"/>
                </a:solidFill>
                <a:ea typeface="Pretendard Regular"/>
              </a:rPr>
              <a:t> </a:t>
            </a:r>
            <a:r>
              <a:rPr lang="en-US" altLang="ko-KR" sz="2800" b="1" dirty="0">
                <a:solidFill>
                  <a:srgbClr val="4B1BFD"/>
                </a:solidFill>
                <a:ea typeface="Pretendard Regular"/>
              </a:rPr>
              <a:t>2</a:t>
            </a:r>
            <a:r>
              <a:rPr lang="ko-KR" altLang="en-US" sz="2800" b="1" dirty="0">
                <a:solidFill>
                  <a:srgbClr val="4B1BFD"/>
                </a:solidFill>
                <a:ea typeface="Pretendard Regular"/>
              </a:rPr>
              <a:t>학기 통계적 데이터분석 </a:t>
            </a:r>
            <a:r>
              <a:rPr lang="en-US" altLang="ko-KR" sz="2800" b="1" dirty="0">
                <a:solidFill>
                  <a:srgbClr val="4B1BFD"/>
                </a:solidFill>
                <a:ea typeface="Pretendard Regular"/>
              </a:rPr>
              <a:t>Assignment 5</a:t>
            </a:r>
            <a:endParaRPr lang="ko-KR" sz="2800" b="1" i="0" u="none" strike="noStrike" dirty="0">
              <a:solidFill>
                <a:srgbClr val="4B1BFD"/>
              </a:solidFill>
              <a:ea typeface="Pretendard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93858-7ABD-7F62-75AF-0B5CCAC95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CD6A249-68B5-761F-EE48-2053569EB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E4CF955-3FB2-8F8F-56A4-2A5759586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0" y="1638300"/>
            <a:ext cx="8915400" cy="25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4E0867E0-02CD-0326-4C89-B203C97A6051}"/>
              </a:ext>
            </a:extLst>
          </p:cNvPr>
          <p:cNvSpPr txBox="1"/>
          <p:nvPr/>
        </p:nvSpPr>
        <p:spPr>
          <a:xfrm>
            <a:off x="673100" y="711200"/>
            <a:ext cx="120904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1" i="1" u="none" strike="noStrike" dirty="0" err="1">
                <a:ea typeface="Gong Gothic Bold"/>
              </a:rPr>
              <a:t>전처리</a:t>
            </a:r>
            <a:r>
              <a:rPr lang="ko-KR" altLang="en-US" sz="7000" b="1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ko-KR" altLang="en-US" sz="7000" b="1" i="1" u="none" strike="noStrike" dirty="0">
                <a:solidFill>
                  <a:srgbClr val="4B1BFE"/>
                </a:solidFill>
                <a:ea typeface="Gong Gothic Bold"/>
              </a:rPr>
              <a:t>및</a:t>
            </a:r>
            <a:r>
              <a:rPr lang="ko-KR" altLang="en-US" sz="7000" b="0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en-US" altLang="ko-KR" sz="7000" b="1" i="1" u="none" strike="noStrike" dirty="0">
                <a:ea typeface="Gong Gothic Bold"/>
              </a:rPr>
              <a:t>EDA</a:t>
            </a:r>
            <a:r>
              <a:rPr lang="en-US" altLang="ko-KR" sz="7000" b="0" i="1" u="none" strike="noStrike" dirty="0">
                <a:ea typeface="Gong Gothic Bold"/>
              </a:rPr>
              <a:t>	</a:t>
            </a:r>
            <a:endParaRPr lang="ko-KR" sz="7000" b="0" i="1" u="none" strike="noStrike" dirty="0">
              <a:ea typeface="Gong Gothic Bold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58790F60-94FC-108E-8EC7-4346F4F62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2628900"/>
            <a:ext cx="8931438" cy="633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BC5C972-5C95-0CDB-4807-D31530C0A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0932" y="2628900"/>
            <a:ext cx="8534400" cy="685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7763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4005C-F213-DA40-8FA3-1AB23734F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BF9973B-9E71-E705-FA7E-CABBF9858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FD776DA-ACC7-D8D1-6087-655C1ACD2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0" y="1638300"/>
            <a:ext cx="8915400" cy="25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A6812CAA-D61D-1C3A-E34D-870E39459B94}"/>
              </a:ext>
            </a:extLst>
          </p:cNvPr>
          <p:cNvSpPr txBox="1"/>
          <p:nvPr/>
        </p:nvSpPr>
        <p:spPr>
          <a:xfrm>
            <a:off x="673100" y="711200"/>
            <a:ext cx="120904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1" i="1" u="none" strike="noStrike" dirty="0" err="1">
                <a:ea typeface="Gong Gothic Bold"/>
              </a:rPr>
              <a:t>전처리</a:t>
            </a:r>
            <a:r>
              <a:rPr lang="ko-KR" altLang="en-US" sz="7000" b="1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ko-KR" altLang="en-US" sz="7000" b="1" i="1" u="none" strike="noStrike" dirty="0">
                <a:solidFill>
                  <a:srgbClr val="4B1BFE"/>
                </a:solidFill>
                <a:ea typeface="Gong Gothic Bold"/>
              </a:rPr>
              <a:t>및</a:t>
            </a:r>
            <a:r>
              <a:rPr lang="ko-KR" altLang="en-US" sz="7000" b="0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en-US" altLang="ko-KR" sz="7000" b="1" i="1" u="none" strike="noStrike" dirty="0">
                <a:ea typeface="Gong Gothic Bold"/>
              </a:rPr>
              <a:t>EDA</a:t>
            </a:r>
            <a:r>
              <a:rPr lang="en-US" altLang="ko-KR" sz="7000" b="0" i="1" u="none" strike="noStrike" dirty="0">
                <a:ea typeface="Gong Gothic Bold"/>
              </a:rPr>
              <a:t>	</a:t>
            </a:r>
            <a:endParaRPr lang="ko-KR" sz="7000" b="0" i="1" u="none" strike="noStrike" dirty="0">
              <a:ea typeface="Gong Gothic Bold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6AC19F70-624F-C531-2912-BEACE8438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298" y="2849112"/>
            <a:ext cx="7815902" cy="59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7AEDE6E-CA8D-2375-6B4D-53A62C861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2882899"/>
            <a:ext cx="7772400" cy="59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544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AFC38-C9B5-2A32-3763-9EA61178C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8932CCB-D61B-5E98-09B7-DD6678092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8B56FDA-3C51-B25B-C15F-A1D0AC676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0" y="1638300"/>
            <a:ext cx="8915400" cy="25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59B22023-32ED-8BBA-6682-DE691F5BA120}"/>
              </a:ext>
            </a:extLst>
          </p:cNvPr>
          <p:cNvSpPr txBox="1"/>
          <p:nvPr/>
        </p:nvSpPr>
        <p:spPr>
          <a:xfrm>
            <a:off x="673100" y="711200"/>
            <a:ext cx="120904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1" i="1" u="none" strike="noStrike" dirty="0" err="1">
                <a:ea typeface="Gong Gothic Bold"/>
              </a:rPr>
              <a:t>전처리</a:t>
            </a:r>
            <a:r>
              <a:rPr lang="ko-KR" altLang="en-US" sz="7000" b="1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ko-KR" altLang="en-US" sz="7000" b="1" i="1" u="none" strike="noStrike" dirty="0">
                <a:solidFill>
                  <a:srgbClr val="4B1BFE"/>
                </a:solidFill>
                <a:ea typeface="Gong Gothic Bold"/>
              </a:rPr>
              <a:t>및</a:t>
            </a:r>
            <a:r>
              <a:rPr lang="ko-KR" altLang="en-US" sz="7000" b="0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en-US" altLang="ko-KR" sz="7000" b="1" i="1" u="none" strike="noStrike" dirty="0">
                <a:ea typeface="Gong Gothic Bold"/>
              </a:rPr>
              <a:t>EDA</a:t>
            </a:r>
            <a:r>
              <a:rPr lang="en-US" altLang="ko-KR" sz="7000" b="0" i="1" u="none" strike="noStrike" dirty="0">
                <a:ea typeface="Gong Gothic Bold"/>
              </a:rPr>
              <a:t>	</a:t>
            </a:r>
            <a:endParaRPr lang="ko-KR" sz="7000" b="0" i="1" u="none" strike="noStrike" dirty="0">
              <a:ea typeface="Gong Gothic Bold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394E278F-71FB-7061-8821-CE8928B1F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559921"/>
            <a:ext cx="7772400" cy="704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AA8AD7FB-C8E3-5A49-E635-1D157A112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603168"/>
            <a:ext cx="7619998" cy="697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365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C0742-EF62-5C74-3CAA-CBAA13818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7E765C7-5430-1B97-3FCF-22161C1E2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E60BA65-DFC4-332A-F566-382E3B83E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0" y="1638300"/>
            <a:ext cx="8915400" cy="25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21BF9BCC-8DC8-B9E6-5831-84F61DDA3CED}"/>
              </a:ext>
            </a:extLst>
          </p:cNvPr>
          <p:cNvSpPr txBox="1"/>
          <p:nvPr/>
        </p:nvSpPr>
        <p:spPr>
          <a:xfrm>
            <a:off x="673100" y="711200"/>
            <a:ext cx="120904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1" i="1" u="none" strike="noStrike" dirty="0" err="1">
                <a:ea typeface="Gong Gothic Bold"/>
              </a:rPr>
              <a:t>전처리</a:t>
            </a:r>
            <a:r>
              <a:rPr lang="ko-KR" altLang="en-US" sz="7000" b="1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ko-KR" altLang="en-US" sz="7000" b="1" i="1" u="none" strike="noStrike" dirty="0">
                <a:solidFill>
                  <a:srgbClr val="4B1BFE"/>
                </a:solidFill>
                <a:ea typeface="Gong Gothic Bold"/>
              </a:rPr>
              <a:t>및</a:t>
            </a:r>
            <a:r>
              <a:rPr lang="ko-KR" altLang="en-US" sz="7000" b="0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en-US" altLang="ko-KR" sz="7000" b="1" i="1" u="none" strike="noStrike" dirty="0">
                <a:ea typeface="Gong Gothic Bold"/>
              </a:rPr>
              <a:t>EDA</a:t>
            </a:r>
            <a:r>
              <a:rPr lang="en-US" altLang="ko-KR" sz="7000" b="0" i="1" u="none" strike="noStrike" dirty="0">
                <a:ea typeface="Gong Gothic Bold"/>
              </a:rPr>
              <a:t>	</a:t>
            </a:r>
            <a:endParaRPr lang="ko-KR" sz="7000" b="0" i="1" u="none" strike="noStrike" dirty="0">
              <a:ea typeface="Gong Gothic Bold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F34AC203-2ECD-D524-30AE-3E9343C3D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298" y="2849112"/>
            <a:ext cx="7815902" cy="59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FA1E757-7B02-A970-0C21-F61D1B414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2882899"/>
            <a:ext cx="7772400" cy="59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54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0D269-31D8-9EAE-7B99-B3E886959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4EF45CF-E1C8-8CA9-A9EE-B063B06B9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1A6C25A-2F1B-885B-85EA-1CF95448D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4200" y="1638300"/>
            <a:ext cx="63627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0374B39-910B-62C8-7E0D-B16E3069C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350" y="4610100"/>
            <a:ext cx="1028700" cy="1028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3B3D550-E39D-48A4-772F-DB351E6E1A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8650" y="3581400"/>
            <a:ext cx="2908300" cy="3124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37FED44-5812-3824-9401-B03E20085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7550" y="4610100"/>
            <a:ext cx="1028700" cy="10287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6648AA5-C6E2-54D1-C931-D2AB59BE0BB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7689850" y="3581400"/>
            <a:ext cx="2908300" cy="3124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48F0A05-DE49-92DF-7B8B-47F79C5FA25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2211050" y="3581400"/>
            <a:ext cx="2908300" cy="31242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4A355151-AD78-9017-833F-010C39F4BF44}"/>
              </a:ext>
            </a:extLst>
          </p:cNvPr>
          <p:cNvSpPr txBox="1"/>
          <p:nvPr/>
        </p:nvSpPr>
        <p:spPr>
          <a:xfrm>
            <a:off x="3130550" y="7124700"/>
            <a:ext cx="2971800" cy="187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500" dirty="0">
                <a:solidFill>
                  <a:srgbClr val="000000"/>
                </a:solidFill>
                <a:latin typeface="Pretendard Medium"/>
              </a:rPr>
              <a:t>Shapiro</a:t>
            </a:r>
          </a:p>
          <a:p>
            <a:pPr lvl="0" algn="ctr">
              <a:lnSpc>
                <a:spcPct val="1244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QQ plot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8A43D49-6DCB-DCDF-8914-AEECC0420D8E}"/>
              </a:ext>
            </a:extLst>
          </p:cNvPr>
          <p:cNvSpPr txBox="1"/>
          <p:nvPr/>
        </p:nvSpPr>
        <p:spPr>
          <a:xfrm>
            <a:off x="7651750" y="7124700"/>
            <a:ext cx="2971800" cy="187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500" dirty="0">
                <a:solidFill>
                  <a:srgbClr val="000000"/>
                </a:solidFill>
                <a:latin typeface="Pretendard Medium"/>
                <a:ea typeface="Pretendard Medium"/>
              </a:rPr>
              <a:t>T - test</a:t>
            </a:r>
          </a:p>
          <a:p>
            <a:pPr lvl="0" algn="ctr">
              <a:lnSpc>
                <a:spcPct val="1244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Anova</a:t>
            </a:r>
          </a:p>
          <a:p>
            <a:pPr lvl="0" algn="ctr">
              <a:lnSpc>
                <a:spcPct val="124499"/>
              </a:lnSpc>
            </a:pPr>
            <a:r>
              <a:rPr lang="en-US" sz="2500" dirty="0">
                <a:solidFill>
                  <a:srgbClr val="000000"/>
                </a:solidFill>
                <a:latin typeface="Pretendard Medium"/>
              </a:rPr>
              <a:t>Kruskal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50987C50-F1D3-3E0F-88B2-877E59AED6C3}"/>
              </a:ext>
            </a:extLst>
          </p:cNvPr>
          <p:cNvSpPr txBox="1"/>
          <p:nvPr/>
        </p:nvSpPr>
        <p:spPr>
          <a:xfrm>
            <a:off x="12172950" y="7124700"/>
            <a:ext cx="2971800" cy="139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500" dirty="0">
                <a:solidFill>
                  <a:srgbClr val="000000"/>
                </a:solidFill>
                <a:latin typeface="Pretendard Medium"/>
                <a:ea typeface="Pretendard Medium"/>
              </a:rPr>
              <a:t>Tukey HSD</a:t>
            </a:r>
          </a:p>
          <a:p>
            <a:pPr lvl="0" algn="ctr">
              <a:lnSpc>
                <a:spcPct val="124499"/>
              </a:lnSpc>
            </a:pPr>
            <a:r>
              <a:rPr lang="en-US" sz="2500" dirty="0">
                <a:solidFill>
                  <a:srgbClr val="000000"/>
                </a:solidFill>
                <a:latin typeface="Pretendard Medium"/>
                <a:ea typeface="Pretendard Medium"/>
              </a:rPr>
              <a:t>Dunn</a:t>
            </a:r>
          </a:p>
          <a:p>
            <a:pPr lvl="0" algn="ctr">
              <a:lnSpc>
                <a:spcPct val="1244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Block Anova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18EC0B30-6E6C-44DC-1F8B-63D94C2680D1}"/>
              </a:ext>
            </a:extLst>
          </p:cNvPr>
          <p:cNvSpPr txBox="1"/>
          <p:nvPr/>
        </p:nvSpPr>
        <p:spPr>
          <a:xfrm>
            <a:off x="3257550" y="4686300"/>
            <a:ext cx="27178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FFFFFF"/>
                </a:solidFill>
                <a:latin typeface="Pretendard Medium"/>
              </a:rPr>
              <a:t>Step 1</a:t>
            </a:r>
          </a:p>
          <a:p>
            <a:pPr lvl="0" algn="ctr">
              <a:lnSpc>
                <a:spcPct val="116199"/>
              </a:lnSpc>
            </a:pPr>
            <a:r>
              <a:rPr lang="ko-KR" altLang="en-US" sz="3500" dirty="0">
                <a:solidFill>
                  <a:srgbClr val="FFFFFF"/>
                </a:solidFill>
                <a:ea typeface="Pretendard Black"/>
              </a:rPr>
              <a:t>정규성 검정</a:t>
            </a:r>
            <a:endParaRPr lang="ko-KR" sz="3500" b="0" i="0" u="none" strike="noStrike" dirty="0">
              <a:solidFill>
                <a:srgbClr val="FFFFFF"/>
              </a:solidFill>
              <a:ea typeface="Pretendard Black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191AD104-10A6-1163-344D-1875778201B5}"/>
              </a:ext>
            </a:extLst>
          </p:cNvPr>
          <p:cNvSpPr txBox="1"/>
          <p:nvPr/>
        </p:nvSpPr>
        <p:spPr>
          <a:xfrm>
            <a:off x="7778750" y="4686300"/>
            <a:ext cx="27178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FFFFFF"/>
                </a:solidFill>
                <a:latin typeface="Pretendard Medium"/>
              </a:rPr>
              <a:t>Step 2</a:t>
            </a:r>
          </a:p>
          <a:p>
            <a:pPr lvl="0" algn="ctr">
              <a:lnSpc>
                <a:spcPct val="116199"/>
              </a:lnSpc>
            </a:pPr>
            <a:r>
              <a:rPr lang="ko-KR" altLang="en-US" sz="3500" dirty="0">
                <a:solidFill>
                  <a:srgbClr val="FFFFFF"/>
                </a:solidFill>
                <a:ea typeface="Pretendard Black"/>
              </a:rPr>
              <a:t>적절한 검정 진행 </a:t>
            </a:r>
            <a:endParaRPr lang="ko-KR" sz="3500" b="0" i="0" u="none" strike="noStrike" dirty="0">
              <a:solidFill>
                <a:srgbClr val="FFFFFF"/>
              </a:solidFill>
              <a:ea typeface="Pretendard Black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3608948A-9DF6-649A-C91A-32C07907AC5F}"/>
              </a:ext>
            </a:extLst>
          </p:cNvPr>
          <p:cNvSpPr txBox="1"/>
          <p:nvPr/>
        </p:nvSpPr>
        <p:spPr>
          <a:xfrm>
            <a:off x="12299950" y="4686300"/>
            <a:ext cx="27178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FFFFFF"/>
                </a:solidFill>
                <a:latin typeface="Pretendard Medium"/>
              </a:rPr>
              <a:t>Step 3</a:t>
            </a:r>
          </a:p>
          <a:p>
            <a:pPr lvl="0" algn="ctr">
              <a:lnSpc>
                <a:spcPct val="116199"/>
              </a:lnSpc>
            </a:pPr>
            <a:r>
              <a:rPr lang="ko-KR" altLang="en-US" sz="3500" dirty="0">
                <a:solidFill>
                  <a:srgbClr val="FFFFFF"/>
                </a:solidFill>
                <a:ea typeface="Pretendard Black"/>
              </a:rPr>
              <a:t>사후 분석</a:t>
            </a:r>
            <a:endParaRPr lang="ko-KR" sz="3500" b="0" i="0" u="none" strike="noStrike" dirty="0">
              <a:solidFill>
                <a:srgbClr val="FFFFFF"/>
              </a:solidFill>
              <a:ea typeface="Pretendard Black"/>
            </a:endParaRPr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57265002-DB30-9FA7-F65A-8D4E2C0E8E31}"/>
              </a:ext>
            </a:extLst>
          </p:cNvPr>
          <p:cNvSpPr txBox="1"/>
          <p:nvPr/>
        </p:nvSpPr>
        <p:spPr>
          <a:xfrm>
            <a:off x="673100" y="711200"/>
            <a:ext cx="119126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0" i="1" u="none" strike="noStrike" dirty="0">
                <a:ea typeface="Gong Gothic Bold"/>
              </a:rPr>
              <a:t>가설</a:t>
            </a:r>
            <a:r>
              <a:rPr lang="ko-KR" altLang="en-US" sz="7000" b="0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ko-KR" altLang="en-US" sz="7000" b="0" i="1" u="none" strike="noStrike" dirty="0">
                <a:solidFill>
                  <a:srgbClr val="4B1BFE"/>
                </a:solidFill>
                <a:ea typeface="Gong Gothic Bold"/>
              </a:rPr>
              <a:t>검정</a:t>
            </a:r>
            <a:endParaRPr lang="ko-KR" sz="7000" b="0" i="1" u="none" strike="noStrike" dirty="0">
              <a:solidFill>
                <a:srgbClr val="4B1BFE"/>
              </a:solidFill>
              <a:ea typeface="Gong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665181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3000" y="1638300"/>
            <a:ext cx="7670800" cy="25400"/>
          </a:xfrm>
          <a:prstGeom prst="rect">
            <a:avLst/>
          </a:prstGeom>
        </p:spPr>
      </p:pic>
      <p:sp>
        <p:nvSpPr>
          <p:cNvPr id="17" name="TextBox 15">
            <a:extLst>
              <a:ext uri="{FF2B5EF4-FFF2-40B4-BE49-F238E27FC236}">
                <a16:creationId xmlns:a16="http://schemas.microsoft.com/office/drawing/2014/main" id="{559C09F7-F9BF-C53F-1E9E-1F23BEC8CAAB}"/>
              </a:ext>
            </a:extLst>
          </p:cNvPr>
          <p:cNvSpPr txBox="1"/>
          <p:nvPr/>
        </p:nvSpPr>
        <p:spPr>
          <a:xfrm>
            <a:off x="673100" y="711200"/>
            <a:ext cx="119126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0" i="1" u="none" strike="noStrike" dirty="0">
                <a:ea typeface="Gong Gothic Bold"/>
              </a:rPr>
              <a:t>가설</a:t>
            </a:r>
            <a:r>
              <a:rPr lang="ko-KR" altLang="en-US" sz="7000" b="0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ko-KR" altLang="en-US" sz="7000" b="0" i="1" u="none" strike="noStrike" dirty="0">
                <a:solidFill>
                  <a:srgbClr val="4B1BFE"/>
                </a:solidFill>
                <a:ea typeface="Gong Gothic Bold"/>
              </a:rPr>
              <a:t>검정</a:t>
            </a:r>
            <a:endParaRPr lang="ko-KR" sz="7000" b="0" i="1" u="none" strike="noStrike" dirty="0">
              <a:solidFill>
                <a:srgbClr val="4B1BFE"/>
              </a:solidFill>
              <a:ea typeface="Gong Gothic Bold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762437F7-E64D-A149-AA30-D6FEE327D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51" y="2933700"/>
            <a:ext cx="8813604" cy="702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788177-B294-91F0-BDB5-981C59326E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3200" y="4108450"/>
            <a:ext cx="7308516" cy="3911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A1467A-084C-A90F-522E-196514A7B503}"/>
              </a:ext>
            </a:extLst>
          </p:cNvPr>
          <p:cNvSpPr txBox="1"/>
          <p:nvPr/>
        </p:nvSpPr>
        <p:spPr>
          <a:xfrm>
            <a:off x="1143000" y="2183140"/>
            <a:ext cx="6256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solidFill>
                  <a:srgbClr val="4B1BFE"/>
                </a:solidFill>
              </a:rPr>
              <a:t>대부분의 데이터가 정규성을 띄지 않음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0" y="1638300"/>
            <a:ext cx="8915400" cy="25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FAB5515-0A1F-DF5C-7F2C-FD789449671F}"/>
              </a:ext>
            </a:extLst>
          </p:cNvPr>
          <p:cNvSpPr txBox="1"/>
          <p:nvPr/>
        </p:nvSpPr>
        <p:spPr>
          <a:xfrm>
            <a:off x="1295400" y="2857500"/>
            <a:ext cx="4123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각 가설 검정 별 결과 및 얻은 결론 설명 </a:t>
            </a: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F7813FBE-9B47-98A9-2979-717C60BCCBD2}"/>
              </a:ext>
            </a:extLst>
          </p:cNvPr>
          <p:cNvSpPr txBox="1"/>
          <p:nvPr/>
        </p:nvSpPr>
        <p:spPr>
          <a:xfrm>
            <a:off x="673100" y="711200"/>
            <a:ext cx="119126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0" i="1" u="none" strike="noStrike" dirty="0">
                <a:ea typeface="Gong Gothic Bold"/>
              </a:rPr>
              <a:t>가설</a:t>
            </a:r>
            <a:r>
              <a:rPr lang="ko-KR" altLang="en-US" sz="7000" b="0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ko-KR" altLang="en-US" sz="7000" b="0" i="1" u="none" strike="noStrike" dirty="0">
                <a:solidFill>
                  <a:srgbClr val="4B1BFE"/>
                </a:solidFill>
                <a:ea typeface="Gong Gothic Bold"/>
              </a:rPr>
              <a:t>검정</a:t>
            </a:r>
            <a:endParaRPr lang="ko-KR" sz="7000" b="0" i="1" u="none" strike="noStrike" dirty="0">
              <a:solidFill>
                <a:srgbClr val="4B1BFE"/>
              </a:solidFill>
              <a:ea typeface="Gong Gothic 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4FDB6-8521-E1CE-8873-8FB2BD2AE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DC736E2-3790-EEDD-25E9-0E58F6F31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59C1F93-BA65-C78A-3EEC-07308D3E2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0" y="1638300"/>
            <a:ext cx="8915400" cy="254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BC1C99DB-353D-3110-72F9-159674890FF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TextBox 15">
            <a:extLst>
              <a:ext uri="{FF2B5EF4-FFF2-40B4-BE49-F238E27FC236}">
                <a16:creationId xmlns:a16="http://schemas.microsoft.com/office/drawing/2014/main" id="{E88E40EA-0C5C-0E31-9887-EF702DE26FF5}"/>
              </a:ext>
            </a:extLst>
          </p:cNvPr>
          <p:cNvSpPr txBox="1"/>
          <p:nvPr/>
        </p:nvSpPr>
        <p:spPr>
          <a:xfrm>
            <a:off x="673100" y="711200"/>
            <a:ext cx="119126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0" i="1" u="none" strike="noStrike" dirty="0">
                <a:ea typeface="Gong Gothic Bold"/>
              </a:rPr>
              <a:t>가설</a:t>
            </a:r>
            <a:r>
              <a:rPr lang="ko-KR" altLang="en-US" sz="7000" b="0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ko-KR" altLang="en-US" sz="7000" b="0" i="1" u="none" strike="noStrike" dirty="0">
                <a:solidFill>
                  <a:srgbClr val="4B1BFE"/>
                </a:solidFill>
                <a:ea typeface="Gong Gothic Bold"/>
              </a:rPr>
              <a:t>검정</a:t>
            </a:r>
            <a:endParaRPr lang="ko-KR" sz="7000" b="0" i="1" u="none" strike="noStrike" dirty="0">
              <a:solidFill>
                <a:srgbClr val="4B1BFE"/>
              </a:solidFill>
              <a:ea typeface="Gong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979308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0" y="1638300"/>
            <a:ext cx="88646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4813300"/>
            <a:ext cx="167132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7327900"/>
            <a:ext cx="167132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2730500"/>
            <a:ext cx="4876800" cy="1689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3149600"/>
            <a:ext cx="33147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FFFFFF"/>
                </a:solidFill>
                <a:latin typeface="Pretendard Black"/>
                <a:ea typeface="Pretendard Black"/>
              </a:rPr>
              <a:t>모든</a:t>
            </a:r>
            <a:r>
              <a:rPr lang="ko-KR" altLang="en-US" sz="2500" b="0" i="0" u="none" strike="noStrike" dirty="0">
                <a:solidFill>
                  <a:srgbClr val="FFFFFF"/>
                </a:solidFill>
                <a:latin typeface="Pretendard Black"/>
                <a:ea typeface="Pretendard Black"/>
              </a:rPr>
              <a:t> </a:t>
            </a:r>
            <a:r>
              <a:rPr lang="en-US" altLang="ko-KR" sz="2500" b="0" i="0" u="none" strike="noStrike" dirty="0">
                <a:solidFill>
                  <a:srgbClr val="FFFFFF"/>
                </a:solidFill>
                <a:latin typeface="Pretendard Black"/>
                <a:ea typeface="Pretendard Black"/>
              </a:rPr>
              <a:t>Feature</a:t>
            </a:r>
            <a:r>
              <a:rPr lang="ko-KR" altLang="en-US" sz="2500" b="0" i="0" u="none" strike="noStrike" dirty="0">
                <a:solidFill>
                  <a:srgbClr val="FFFFFF"/>
                </a:solidFill>
                <a:latin typeface="Pretendard Black"/>
                <a:ea typeface="Pretendard Black"/>
              </a:rPr>
              <a:t>가 </a:t>
            </a:r>
            <a:r>
              <a:rPr lang="ko-KR" altLang="en-US" sz="2500" b="0" i="0" u="none" strike="noStrike" dirty="0" err="1">
                <a:solidFill>
                  <a:srgbClr val="FFFFFF"/>
                </a:solidFill>
                <a:latin typeface="Pretendard Black"/>
                <a:ea typeface="Pretendard Black"/>
              </a:rPr>
              <a:t>유의미</a:t>
            </a:r>
            <a:endParaRPr lang="en-US" sz="2500" b="0" i="0" u="none" strike="noStrike" dirty="0">
              <a:solidFill>
                <a:srgbClr val="FFFFFF"/>
              </a:solidFill>
              <a:latin typeface="Pretendard Black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261100" y="2870200"/>
            <a:ext cx="9194800" cy="146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500" b="0" i="0" u="none" strike="noStrike" dirty="0">
                <a:solidFill>
                  <a:srgbClr val="000000"/>
                </a:solidFill>
                <a:ea typeface="Pretendard Medium"/>
              </a:rPr>
              <a:t>모든 </a:t>
            </a:r>
            <a:r>
              <a:rPr lang="en-US" altLang="ko-KR" sz="2500" b="0" i="0" u="none" strike="noStrike" dirty="0">
                <a:solidFill>
                  <a:srgbClr val="000000"/>
                </a:solidFill>
                <a:ea typeface="Pretendard Medium"/>
              </a:rPr>
              <a:t>Feature</a:t>
            </a:r>
            <a:r>
              <a:rPr lang="ko-KR" altLang="en-US" sz="2500" b="0" i="0" u="none" strike="noStrike" dirty="0" err="1">
                <a:solidFill>
                  <a:srgbClr val="000000"/>
                </a:solidFill>
                <a:ea typeface="Pretendard Medium"/>
              </a:rPr>
              <a:t>에</a:t>
            </a:r>
            <a:r>
              <a:rPr lang="ko-KR" altLang="en-US" sz="2500" b="0" i="0" u="none" strike="noStrike" dirty="0">
                <a:solidFill>
                  <a:srgbClr val="000000"/>
                </a:solidFill>
                <a:ea typeface="Pretendard Medium"/>
              </a:rPr>
              <a:t> 대한 </a:t>
            </a:r>
            <a:endParaRPr lang="en-US" sz="2500" b="0" i="0" u="none" strike="noStrike" dirty="0">
              <a:solidFill>
                <a:srgbClr val="000000"/>
              </a:solidFill>
              <a:latin typeface="Pretendard Medium"/>
            </a:endParaRP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목표에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대한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부연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설명이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필요하다면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곳에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적어주세요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키워드로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인한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목표에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대해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상세하게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입력해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주세요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alphaModFix amt="85000"/>
          </a:blip>
          <a:stretch>
            <a:fillRect/>
          </a:stretch>
        </p:blipFill>
        <p:spPr>
          <a:xfrm>
            <a:off x="787400" y="5245100"/>
            <a:ext cx="4876800" cy="1689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19200" y="5664200"/>
            <a:ext cx="33147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FFFFFF"/>
                </a:solidFill>
                <a:latin typeface="Pretendard Black"/>
                <a:ea typeface="Pretendard Black"/>
              </a:rPr>
              <a:t>보다 유의미한 </a:t>
            </a:r>
            <a:r>
              <a:rPr lang="en-US" altLang="ko-KR" sz="2500" dirty="0">
                <a:solidFill>
                  <a:srgbClr val="FFFFFF"/>
                </a:solidFill>
                <a:latin typeface="Pretendard Black"/>
                <a:ea typeface="Pretendard Black"/>
              </a:rPr>
              <a:t>Feature</a:t>
            </a:r>
            <a:endParaRPr lang="en-US" sz="2500" b="0" i="0" u="none" strike="noStrike" dirty="0">
              <a:solidFill>
                <a:srgbClr val="FFFFFF"/>
              </a:solidFill>
              <a:latin typeface="Pretendard Black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261100" y="5372100"/>
            <a:ext cx="9194800" cy="146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500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</a:rPr>
              <a:t>직책 보다는 경력이 급여에 유의미한 영향을 준다</a:t>
            </a:r>
            <a:endParaRPr lang="en-US" sz="2500" b="0" i="0" u="none" strike="noStrike" dirty="0">
              <a:solidFill>
                <a:srgbClr val="000000"/>
              </a:solidFill>
              <a:latin typeface="Pretendard Medium"/>
            </a:endParaRP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해당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키워드들이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어떤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영향을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주는지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설명해주세요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목표를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이해하기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위한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배경이나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보충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설명을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적어주세요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787400" y="7759700"/>
            <a:ext cx="4876800" cy="1689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19200" y="8178800"/>
            <a:ext cx="33147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FFFFFF"/>
                </a:solidFill>
                <a:latin typeface="Pretendard Black"/>
                <a:ea typeface="Pretendard Black"/>
              </a:rPr>
              <a:t>데이터의 크기로 인한 한계</a:t>
            </a:r>
            <a:endParaRPr lang="en-US" sz="2500" b="0" i="0" u="none" strike="noStrike" dirty="0">
              <a:solidFill>
                <a:srgbClr val="FFFFFF"/>
              </a:solidFill>
              <a:latin typeface="Pretendard Black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261100" y="7886700"/>
            <a:ext cx="10528300" cy="146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500" b="0" i="0" u="none" strike="noStrike" dirty="0">
                <a:solidFill>
                  <a:srgbClr val="000000"/>
                </a:solidFill>
                <a:ea typeface="Pretendard Medium"/>
              </a:rPr>
              <a:t>데이터의 크기가 충분히 크지 않아 정규성을 띄지 않음</a:t>
            </a:r>
            <a:endParaRPr lang="en-US" sz="2500" b="0" i="0" u="none" strike="noStrike" dirty="0">
              <a:solidFill>
                <a:srgbClr val="000000"/>
              </a:solidFill>
              <a:latin typeface="Pretendard Medium"/>
            </a:endParaRP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500" dirty="0">
                <a:solidFill>
                  <a:srgbClr val="000000"/>
                </a:solidFill>
                <a:latin typeface="Pretendard Medium"/>
                <a:ea typeface="Pretendard Medium"/>
              </a:rPr>
              <a:t>정규성을 전제하는 검정 불가</a:t>
            </a:r>
            <a:endParaRPr lang="en-US" sz="25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FA278444-0416-96F7-081E-35469FB3CCAD}"/>
              </a:ext>
            </a:extLst>
          </p:cNvPr>
          <p:cNvSpPr txBox="1"/>
          <p:nvPr/>
        </p:nvSpPr>
        <p:spPr>
          <a:xfrm>
            <a:off x="673100" y="711200"/>
            <a:ext cx="119126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0" i="1" u="none" strike="noStrike" dirty="0">
                <a:ea typeface="Gong Gothic Bold"/>
              </a:rPr>
              <a:t>가설</a:t>
            </a:r>
            <a:r>
              <a:rPr lang="ko-KR" altLang="en-US" sz="7000" b="0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ko-KR" altLang="en-US" sz="7000" b="0" i="1" u="none" strike="noStrike" dirty="0">
                <a:solidFill>
                  <a:srgbClr val="4B1BFE"/>
                </a:solidFill>
                <a:ea typeface="Gong Gothic Bold"/>
              </a:rPr>
              <a:t>검정</a:t>
            </a:r>
            <a:endParaRPr lang="ko-KR" sz="7000" b="0" i="1" u="none" strike="noStrike" dirty="0">
              <a:solidFill>
                <a:srgbClr val="4B1BFE"/>
              </a:solidFill>
              <a:ea typeface="Gong Gothic 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08A0C-88C6-8BF4-5C2D-8B442C874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1E4CCB7-7A88-E3A5-EC18-D54078FAE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ABF5478-0DF2-1417-7B6B-13335A798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0" y="1638300"/>
            <a:ext cx="88646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69969EA-C8C8-148B-26DA-D3905C88F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5765800"/>
            <a:ext cx="167132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7F94B06-5C14-EB08-D367-29B3A98C9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3086100"/>
            <a:ext cx="4876800" cy="16891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05D46AD4-E4DB-CFD1-6739-1EE3B3E174F2}"/>
              </a:ext>
            </a:extLst>
          </p:cNvPr>
          <p:cNvSpPr txBox="1"/>
          <p:nvPr/>
        </p:nvSpPr>
        <p:spPr>
          <a:xfrm>
            <a:off x="1568450" y="3733800"/>
            <a:ext cx="33147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FFFFFF"/>
                </a:solidFill>
                <a:latin typeface="Pretendard Black"/>
                <a:ea typeface="Pretendard Black"/>
              </a:rPr>
              <a:t>분석 방법</a:t>
            </a:r>
            <a:endParaRPr lang="en-US" sz="2500" b="0" i="0" u="none" strike="noStrike" dirty="0">
              <a:solidFill>
                <a:srgbClr val="FFFFFF"/>
              </a:solidFill>
              <a:latin typeface="Pretendard Black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8D5B0F7-D1BD-A2B0-4810-95A1642F3B8C}"/>
              </a:ext>
            </a:extLst>
          </p:cNvPr>
          <p:cNvSpPr txBox="1"/>
          <p:nvPr/>
        </p:nvSpPr>
        <p:spPr>
          <a:xfrm>
            <a:off x="6261100" y="3225800"/>
            <a:ext cx="10274300" cy="146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500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</a:rPr>
              <a:t>다중 선형 회귀</a:t>
            </a:r>
            <a:endParaRPr lang="en-US" sz="2500" b="0" i="0" u="none" strike="noStrike" dirty="0">
              <a:solidFill>
                <a:srgbClr val="000000"/>
              </a:solidFill>
              <a:latin typeface="Pretendard Medium"/>
            </a:endParaRP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500" b="0" i="0" u="none" strike="noStrike" dirty="0">
                <a:solidFill>
                  <a:srgbClr val="000000"/>
                </a:solidFill>
                <a:ea typeface="Pretendard Medium"/>
              </a:rPr>
              <a:t>종속변수</a:t>
            </a:r>
            <a:r>
              <a:rPr lang="en-US" altLang="ko-KR" sz="2500" b="0" i="0" u="none" strike="noStrike" dirty="0">
                <a:solidFill>
                  <a:srgbClr val="000000"/>
                </a:solidFill>
                <a:ea typeface="Pretendard Medium"/>
              </a:rPr>
              <a:t>:</a:t>
            </a:r>
            <a:r>
              <a:rPr lang="ko-KR" altLang="en-US" sz="2500" b="0" i="0" u="none" strike="noStrike" dirty="0">
                <a:solidFill>
                  <a:srgbClr val="000000"/>
                </a:solidFill>
                <a:ea typeface="Pretendard Medium"/>
              </a:rPr>
              <a:t> 급여 </a:t>
            </a:r>
            <a:r>
              <a:rPr lang="en-US" altLang="ko-KR" sz="2500" b="0" i="0" u="none" strike="noStrike" dirty="0">
                <a:solidFill>
                  <a:srgbClr val="000000"/>
                </a:solidFill>
                <a:ea typeface="Pretendard Medium"/>
              </a:rPr>
              <a:t>(Salary)</a:t>
            </a:r>
            <a:endParaRPr lang="en-US" sz="2500" b="0" i="0" u="none" strike="noStrike" dirty="0">
              <a:solidFill>
                <a:srgbClr val="000000"/>
              </a:solidFill>
              <a:latin typeface="Pretendard Medium"/>
            </a:endParaRP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500" dirty="0">
                <a:solidFill>
                  <a:srgbClr val="000000"/>
                </a:solidFill>
                <a:latin typeface="Pretendard Medium"/>
                <a:ea typeface="Pretendard Medium"/>
              </a:rPr>
              <a:t>독립변수</a:t>
            </a:r>
            <a:r>
              <a:rPr lang="en-US" altLang="ko-KR" sz="2500" dirty="0">
                <a:solidFill>
                  <a:srgbClr val="000000"/>
                </a:solidFill>
                <a:latin typeface="Pretendard Medium"/>
                <a:ea typeface="Pretendard Medium"/>
              </a:rPr>
              <a:t>:</a:t>
            </a:r>
            <a:r>
              <a:rPr lang="ko-KR" altLang="en-US" sz="2500" dirty="0">
                <a:solidFill>
                  <a:srgbClr val="000000"/>
                </a:solidFill>
                <a:latin typeface="Pretendard Medium"/>
                <a:ea typeface="Pretendard Medium"/>
              </a:rPr>
              <a:t> 경력</a:t>
            </a:r>
            <a:r>
              <a:rPr lang="en-US" altLang="ko-KR" sz="2500" dirty="0">
                <a:solidFill>
                  <a:srgbClr val="000000"/>
                </a:solidFill>
                <a:latin typeface="Pretendard Medium"/>
                <a:ea typeface="Pretendard Medium"/>
              </a:rPr>
              <a:t>, </a:t>
            </a:r>
            <a:r>
              <a:rPr lang="ko-KR" altLang="en-US" sz="2500" dirty="0">
                <a:solidFill>
                  <a:srgbClr val="000000"/>
                </a:solidFill>
                <a:latin typeface="Pretendard Medium"/>
                <a:ea typeface="Pretendard Medium"/>
              </a:rPr>
              <a:t>회사 규모</a:t>
            </a:r>
            <a:r>
              <a:rPr lang="en-US" altLang="ko-KR" sz="2500" dirty="0">
                <a:solidFill>
                  <a:srgbClr val="000000"/>
                </a:solidFill>
                <a:latin typeface="Pretendard Medium"/>
                <a:ea typeface="Pretendard Medium"/>
              </a:rPr>
              <a:t>,</a:t>
            </a:r>
            <a:r>
              <a:rPr lang="ko-KR" altLang="en-US" sz="2500" dirty="0">
                <a:solidFill>
                  <a:srgbClr val="000000"/>
                </a:solidFill>
                <a:latin typeface="Pretendard Medium"/>
                <a:ea typeface="Pretendard Medium"/>
              </a:rPr>
              <a:t> 고용 형태</a:t>
            </a:r>
            <a:r>
              <a:rPr lang="en-US" altLang="ko-KR" sz="2500" dirty="0">
                <a:solidFill>
                  <a:srgbClr val="000000"/>
                </a:solidFill>
                <a:latin typeface="Pretendard Medium"/>
                <a:ea typeface="Pretendard Medium"/>
              </a:rPr>
              <a:t>,</a:t>
            </a:r>
            <a:r>
              <a:rPr lang="ko-KR" altLang="en-US" sz="2500" dirty="0">
                <a:solidFill>
                  <a:srgbClr val="000000"/>
                </a:solidFill>
                <a:latin typeface="Pretendard Medium"/>
                <a:ea typeface="Pretendard Medium"/>
              </a:rPr>
              <a:t> 근무 대륙</a:t>
            </a:r>
            <a:r>
              <a:rPr lang="en-US" altLang="ko-KR" sz="2500" dirty="0">
                <a:solidFill>
                  <a:srgbClr val="000000"/>
                </a:solidFill>
                <a:latin typeface="Pretendard Medium"/>
                <a:ea typeface="Pretendard Medium"/>
              </a:rPr>
              <a:t>,</a:t>
            </a:r>
            <a:r>
              <a:rPr lang="ko-KR" altLang="en-US" sz="2500" dirty="0">
                <a:solidFill>
                  <a:srgbClr val="000000"/>
                </a:solidFill>
                <a:latin typeface="Pretendard Medium"/>
                <a:ea typeface="Pretendard Medium"/>
              </a:rPr>
              <a:t> 본사 대륙</a:t>
            </a:r>
            <a:r>
              <a:rPr lang="en-US" altLang="ko-KR" sz="2500" dirty="0">
                <a:solidFill>
                  <a:srgbClr val="000000"/>
                </a:solidFill>
                <a:latin typeface="Pretendard Medium"/>
                <a:ea typeface="Pretendard Medium"/>
              </a:rPr>
              <a:t>,</a:t>
            </a:r>
            <a:r>
              <a:rPr lang="ko-KR" altLang="en-US" sz="2500" dirty="0">
                <a:solidFill>
                  <a:srgbClr val="000000"/>
                </a:solidFill>
                <a:latin typeface="Pretendard Medium"/>
                <a:ea typeface="Pretendard Medium"/>
              </a:rPr>
              <a:t> 직책</a:t>
            </a:r>
            <a:r>
              <a:rPr lang="en-US" altLang="ko-KR" sz="2500" dirty="0">
                <a:solidFill>
                  <a:srgbClr val="000000"/>
                </a:solidFill>
                <a:latin typeface="Pretendard Medium"/>
                <a:ea typeface="Pretendard Medium"/>
              </a:rPr>
              <a:t>,</a:t>
            </a:r>
            <a:r>
              <a:rPr lang="ko-KR" altLang="en-US" sz="2500" dirty="0">
                <a:solidFill>
                  <a:srgbClr val="000000"/>
                </a:solidFill>
                <a:latin typeface="Pretendard Medium"/>
                <a:ea typeface="Pretendard Medium"/>
              </a:rPr>
              <a:t> 원격 근무 비율</a:t>
            </a:r>
            <a:endParaRPr lang="en-US" sz="25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193827BF-A407-46C4-B703-EBA92117CB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6756400"/>
            <a:ext cx="4876800" cy="16891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603586D3-3035-56EE-8888-2266C2657ACD}"/>
              </a:ext>
            </a:extLst>
          </p:cNvPr>
          <p:cNvSpPr txBox="1"/>
          <p:nvPr/>
        </p:nvSpPr>
        <p:spPr>
          <a:xfrm>
            <a:off x="1568450" y="7416800"/>
            <a:ext cx="33147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FFFFFF"/>
                </a:solidFill>
                <a:ea typeface="Pretendard Black"/>
              </a:rPr>
              <a:t>모델 성능</a:t>
            </a:r>
            <a:endParaRPr lang="en-US" sz="2500" b="0" i="0" u="none" strike="noStrike" dirty="0">
              <a:solidFill>
                <a:srgbClr val="FFFFFF"/>
              </a:solidFill>
              <a:latin typeface="Pretendard Black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A9B8B2CF-E323-C978-3061-3826C43EB566}"/>
              </a:ext>
            </a:extLst>
          </p:cNvPr>
          <p:cNvSpPr txBox="1"/>
          <p:nvPr/>
        </p:nvSpPr>
        <p:spPr>
          <a:xfrm>
            <a:off x="6261100" y="6883400"/>
            <a:ext cx="9194800" cy="146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500" dirty="0">
                <a:solidFill>
                  <a:srgbClr val="000000"/>
                </a:solidFill>
                <a:latin typeface="Pretendard Medium"/>
                <a:ea typeface="Pretendard Medium"/>
              </a:rPr>
              <a:t>R Square = 0.484	</a:t>
            </a:r>
            <a:r>
              <a:rPr lang="en-US" sz="2500" dirty="0" err="1">
                <a:solidFill>
                  <a:srgbClr val="000000"/>
                </a:solidFill>
                <a:latin typeface="Pretendard Medium"/>
                <a:ea typeface="Pretendard Medium"/>
              </a:rPr>
              <a:t>Adj.R</a:t>
            </a:r>
            <a:r>
              <a:rPr lang="en-US" sz="2500" dirty="0">
                <a:solidFill>
                  <a:srgbClr val="000000"/>
                </a:solidFill>
                <a:latin typeface="Pretendard Medium"/>
                <a:ea typeface="Pretendard Medium"/>
              </a:rPr>
              <a:t> Square = 0.463</a:t>
            </a:r>
            <a:endParaRPr lang="en-US" sz="2500" b="0" i="0" u="none" strike="noStrike" dirty="0">
              <a:solidFill>
                <a:srgbClr val="000000"/>
              </a:solidFill>
              <a:latin typeface="Pretendard Medium"/>
            </a:endParaRP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2500" b="0" i="0" u="none" strike="noStrike" dirty="0">
                <a:solidFill>
                  <a:srgbClr val="000000"/>
                </a:solidFill>
                <a:ea typeface="Pretendard Medium"/>
              </a:rPr>
              <a:t>F – statistic = 23.31	</a:t>
            </a:r>
            <a:endParaRPr lang="en-US" sz="25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A6877490-A6C3-B88C-FC1C-A3BA69CEF1B7}"/>
              </a:ext>
            </a:extLst>
          </p:cNvPr>
          <p:cNvSpPr txBox="1"/>
          <p:nvPr/>
        </p:nvSpPr>
        <p:spPr>
          <a:xfrm>
            <a:off x="673100" y="711200"/>
            <a:ext cx="119126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0" i="1" u="none" strike="noStrike" dirty="0">
                <a:ea typeface="Gong Gothic Bold"/>
              </a:rPr>
              <a:t>회귀</a:t>
            </a:r>
            <a:r>
              <a:rPr lang="ko-KR" altLang="en-US" sz="7000" b="0" i="1" u="none" strike="noStrike" dirty="0">
                <a:solidFill>
                  <a:srgbClr val="4B1BFD"/>
                </a:solidFill>
                <a:ea typeface="Gong Gothic Bold"/>
              </a:rPr>
              <a:t> 분석</a:t>
            </a:r>
            <a:endParaRPr lang="ko-KR" sz="7000" b="0" i="1" u="none" strike="noStrike" dirty="0">
              <a:solidFill>
                <a:srgbClr val="000000"/>
              </a:solidFill>
              <a:ea typeface="Gong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2726429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71" y="330200"/>
            <a:ext cx="3962400" cy="7556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517" y="1816100"/>
            <a:ext cx="139827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517" y="3454400"/>
            <a:ext cx="13982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517" y="5092700"/>
            <a:ext cx="139827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517" y="6731000"/>
            <a:ext cx="139827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1574800"/>
            <a:ext cx="20320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7000" b="0" i="1" u="none" strike="noStrike">
                <a:solidFill>
                  <a:srgbClr val="FFFFFF"/>
                </a:solidFill>
                <a:ea typeface="Gong Gothic Bold"/>
              </a:rPr>
              <a:t>목차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046617" y="787400"/>
            <a:ext cx="1676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chapter 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13517" y="723900"/>
            <a:ext cx="86614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500" b="0" i="0" u="none" strike="noStrike" dirty="0">
                <a:solidFill>
                  <a:srgbClr val="000000"/>
                </a:solidFill>
                <a:ea typeface="Pretendard Black"/>
              </a:rPr>
              <a:t>데이터 소개 및 선정 이유</a:t>
            </a:r>
            <a:endParaRPr lang="en-US" sz="3500" b="0" i="0" u="none" strike="noStrike" dirty="0">
              <a:solidFill>
                <a:srgbClr val="000000"/>
              </a:solidFill>
              <a:latin typeface="Pretendard Black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046617" y="2425700"/>
            <a:ext cx="1676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chapter 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13517" y="2362200"/>
            <a:ext cx="86614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500" b="0" i="0" u="none" strike="noStrike" dirty="0" err="1">
                <a:solidFill>
                  <a:srgbClr val="000000"/>
                </a:solidFill>
                <a:latin typeface="Pretendard Black"/>
                <a:ea typeface="Pretendard Black"/>
              </a:rPr>
              <a:t>전처리</a:t>
            </a:r>
            <a:r>
              <a:rPr lang="ko-KR" altLang="en-US" sz="3500" b="0" i="0" u="none" strike="noStrike" dirty="0">
                <a:solidFill>
                  <a:srgbClr val="000000"/>
                </a:solidFill>
                <a:latin typeface="Pretendard Black"/>
                <a:ea typeface="Pretendard Black"/>
              </a:rPr>
              <a:t> 및 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Black"/>
                <a:ea typeface="Pretendard Black"/>
              </a:rPr>
              <a:t>EDA</a:t>
            </a:r>
            <a:endParaRPr lang="en-US" sz="3500" b="0" i="0" u="none" strike="noStrike" dirty="0">
              <a:solidFill>
                <a:srgbClr val="000000"/>
              </a:solidFill>
              <a:latin typeface="Pretendard Black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046617" y="4064000"/>
            <a:ext cx="1676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chapter 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913517" y="4000500"/>
            <a:ext cx="95123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500" b="0" i="0" u="none" strike="noStrike" dirty="0">
                <a:solidFill>
                  <a:srgbClr val="000000"/>
                </a:solidFill>
                <a:ea typeface="Pretendard Black"/>
              </a:rPr>
              <a:t>가설 검정</a:t>
            </a:r>
            <a:endParaRPr lang="en-US" sz="3500" b="0" i="0" u="none" strike="noStrike" dirty="0">
              <a:solidFill>
                <a:srgbClr val="000000"/>
              </a:solidFill>
              <a:latin typeface="Pretendard Black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059317" y="5702300"/>
            <a:ext cx="16637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chapter 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913517" y="5638800"/>
            <a:ext cx="86614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500" b="0" i="0" u="none" strike="noStrike" dirty="0">
                <a:solidFill>
                  <a:srgbClr val="000000"/>
                </a:solidFill>
                <a:ea typeface="Pretendard Black"/>
              </a:rPr>
              <a:t>회귀 분석</a:t>
            </a:r>
            <a:endParaRPr lang="en-CA" altLang="ko-KR" sz="3500" b="0" i="0" u="none" strike="noStrike" dirty="0">
              <a:solidFill>
                <a:srgbClr val="000000"/>
              </a:solidFill>
              <a:ea typeface="Pretendard Black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046617" y="7340600"/>
            <a:ext cx="1676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chapter 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913517" y="7264400"/>
            <a:ext cx="92710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500" dirty="0">
                <a:solidFill>
                  <a:srgbClr val="000000"/>
                </a:solidFill>
                <a:latin typeface="Pretendard Black"/>
                <a:ea typeface="Pretendard Black"/>
              </a:rPr>
              <a:t>결론</a:t>
            </a:r>
            <a:endParaRPr lang="en-US" sz="3500" b="0" i="0" u="none" strike="noStrike" dirty="0">
              <a:solidFill>
                <a:srgbClr val="000000"/>
              </a:solidFill>
              <a:latin typeface="Pretendard Black"/>
            </a:endParaRPr>
          </a:p>
        </p:txBody>
      </p:sp>
      <p:pic>
        <p:nvPicPr>
          <p:cNvPr id="20" name="Picture 6">
            <a:extLst>
              <a:ext uri="{FF2B5EF4-FFF2-40B4-BE49-F238E27FC236}">
                <a16:creationId xmlns:a16="http://schemas.microsoft.com/office/drawing/2014/main" id="{CD03EA51-86E8-F311-89CB-91768EE43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517" y="8369300"/>
            <a:ext cx="13982700" cy="25400"/>
          </a:xfrm>
          <a:prstGeom prst="rect">
            <a:avLst/>
          </a:prstGeom>
        </p:spPr>
      </p:pic>
      <p:sp>
        <p:nvSpPr>
          <p:cNvPr id="21" name="TextBox 17">
            <a:extLst>
              <a:ext uri="{FF2B5EF4-FFF2-40B4-BE49-F238E27FC236}">
                <a16:creationId xmlns:a16="http://schemas.microsoft.com/office/drawing/2014/main" id="{A5001F74-DC5D-F533-2FF6-C490C25F0FC0}"/>
              </a:ext>
            </a:extLst>
          </p:cNvPr>
          <p:cNvSpPr txBox="1"/>
          <p:nvPr/>
        </p:nvSpPr>
        <p:spPr>
          <a:xfrm>
            <a:off x="6913517" y="8902700"/>
            <a:ext cx="92710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500" dirty="0">
                <a:solidFill>
                  <a:srgbClr val="000000"/>
                </a:solidFill>
                <a:latin typeface="Pretendard Black"/>
                <a:ea typeface="Pretendard Black"/>
              </a:rPr>
              <a:t>질의 응답</a:t>
            </a:r>
            <a:endParaRPr lang="en-US" sz="3500" b="0" i="0" u="none" strike="noStrike" dirty="0">
              <a:solidFill>
                <a:srgbClr val="000000"/>
              </a:solidFill>
              <a:latin typeface="Pretendard Black"/>
            </a:endParaRPr>
          </a:p>
        </p:txBody>
      </p:sp>
      <p:sp>
        <p:nvSpPr>
          <p:cNvPr id="23" name="TextBox 16">
            <a:extLst>
              <a:ext uri="{FF2B5EF4-FFF2-40B4-BE49-F238E27FC236}">
                <a16:creationId xmlns:a16="http://schemas.microsoft.com/office/drawing/2014/main" id="{DF7B5D4D-17DF-A360-E2EE-D6451387B42E}"/>
              </a:ext>
            </a:extLst>
          </p:cNvPr>
          <p:cNvSpPr txBox="1"/>
          <p:nvPr/>
        </p:nvSpPr>
        <p:spPr>
          <a:xfrm>
            <a:off x="5046617" y="8978900"/>
            <a:ext cx="1676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chapter </a:t>
            </a:r>
            <a:r>
              <a:rPr lang="en-US" altLang="ko-KR" sz="2500" b="0" i="0" u="none" strike="noStrike" dirty="0">
                <a:solidFill>
                  <a:srgbClr val="000000"/>
                </a:solidFill>
                <a:latin typeface="Pretendard Medium"/>
              </a:rPr>
              <a:t>6</a:t>
            </a:r>
            <a:endParaRPr lang="en-US" sz="25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7355A-D026-D78E-0B35-00882D578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DF72C43-9D11-50D8-258F-64B9AAAFC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D04F386-9D56-4C5C-8091-9A87FB56E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0" y="1638300"/>
            <a:ext cx="8864600" cy="25400"/>
          </a:xfrm>
          <a:prstGeom prst="rect">
            <a:avLst/>
          </a:prstGeom>
        </p:spPr>
      </p:pic>
      <p:sp>
        <p:nvSpPr>
          <p:cNvPr id="15" name="TextBox 16">
            <a:extLst>
              <a:ext uri="{FF2B5EF4-FFF2-40B4-BE49-F238E27FC236}">
                <a16:creationId xmlns:a16="http://schemas.microsoft.com/office/drawing/2014/main" id="{2B656C62-A018-5DAD-BEFB-13C2F2601FE8}"/>
              </a:ext>
            </a:extLst>
          </p:cNvPr>
          <p:cNvSpPr txBox="1"/>
          <p:nvPr/>
        </p:nvSpPr>
        <p:spPr>
          <a:xfrm>
            <a:off x="673100" y="711200"/>
            <a:ext cx="119126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0" i="1" u="none" strike="noStrike" dirty="0">
                <a:ea typeface="Gong Gothic Bold"/>
              </a:rPr>
              <a:t>회귀</a:t>
            </a:r>
            <a:r>
              <a:rPr lang="ko-KR" altLang="en-US" sz="7000" b="0" i="1" u="none" strike="noStrike" dirty="0">
                <a:solidFill>
                  <a:srgbClr val="4B1BFD"/>
                </a:solidFill>
                <a:ea typeface="Gong Gothic Bold"/>
              </a:rPr>
              <a:t> 분석</a:t>
            </a:r>
            <a:endParaRPr lang="ko-KR" sz="7000" b="0" i="1" u="none" strike="noStrike" dirty="0">
              <a:solidFill>
                <a:srgbClr val="000000"/>
              </a:solidFill>
              <a:ea typeface="Gong Gothic Bold"/>
            </a:endParaRP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30071E9A-443B-D84A-899E-D05C1A8EB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4813300"/>
            <a:ext cx="16713200" cy="38100"/>
          </a:xfrm>
          <a:prstGeom prst="rect">
            <a:avLst/>
          </a:prstGeom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0EB1CCB6-D6B7-325A-EF76-BD805EF13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7327900"/>
            <a:ext cx="16713200" cy="38100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179AA3E1-8493-51AA-D209-DB391B5132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2730500"/>
            <a:ext cx="4876800" cy="1689100"/>
          </a:xfrm>
          <a:prstGeom prst="rect">
            <a:avLst/>
          </a:prstGeom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CF3E1796-5D9D-D97D-95DE-B93C7D565A0D}"/>
              </a:ext>
            </a:extLst>
          </p:cNvPr>
          <p:cNvSpPr txBox="1"/>
          <p:nvPr/>
        </p:nvSpPr>
        <p:spPr>
          <a:xfrm>
            <a:off x="1219200" y="3149600"/>
            <a:ext cx="33147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FFFFFF"/>
                </a:solidFill>
                <a:latin typeface="Pretendard Black"/>
                <a:ea typeface="Pretendard Black"/>
              </a:rPr>
              <a:t>경력 </a:t>
            </a:r>
            <a:r>
              <a:rPr lang="en-US" altLang="ko-KR" sz="2500" dirty="0">
                <a:solidFill>
                  <a:srgbClr val="FFFFFF"/>
                </a:solidFill>
                <a:latin typeface="Pretendard Black"/>
                <a:ea typeface="Pretendard Black"/>
              </a:rPr>
              <a:t>(Experience)</a:t>
            </a:r>
            <a:endParaRPr lang="en-US" sz="2500" b="0" i="0" u="none" strike="noStrike" dirty="0">
              <a:solidFill>
                <a:srgbClr val="FFFFFF"/>
              </a:solidFill>
              <a:latin typeface="Pretendard Black"/>
            </a:endParaRP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8940BF07-AF46-45D9-FBD7-4361475A7A49}"/>
              </a:ext>
            </a:extLst>
          </p:cNvPr>
          <p:cNvSpPr txBox="1"/>
          <p:nvPr/>
        </p:nvSpPr>
        <p:spPr>
          <a:xfrm>
            <a:off x="6261100" y="2870200"/>
            <a:ext cx="9194800" cy="146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해당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페이지는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목표와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실천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방안을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적는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페이지입니다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목표에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대한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부연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설명이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필요하다면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곳에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적어주세요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키워드로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인한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목표에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대해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상세하게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입력해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주세요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pic>
        <p:nvPicPr>
          <p:cNvPr id="18" name="Picture 9">
            <a:extLst>
              <a:ext uri="{FF2B5EF4-FFF2-40B4-BE49-F238E27FC236}">
                <a16:creationId xmlns:a16="http://schemas.microsoft.com/office/drawing/2014/main" id="{DAE887C7-F30F-A08C-2EBC-D22DE9339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5245100"/>
            <a:ext cx="4876800" cy="1689100"/>
          </a:xfrm>
          <a:prstGeom prst="rect">
            <a:avLst/>
          </a:prstGeom>
        </p:spPr>
      </p:pic>
      <p:sp>
        <p:nvSpPr>
          <p:cNvPr id="19" name="TextBox 10">
            <a:extLst>
              <a:ext uri="{FF2B5EF4-FFF2-40B4-BE49-F238E27FC236}">
                <a16:creationId xmlns:a16="http://schemas.microsoft.com/office/drawing/2014/main" id="{5C3BE935-7F91-4F1A-7F75-307B428124F4}"/>
              </a:ext>
            </a:extLst>
          </p:cNvPr>
          <p:cNvSpPr txBox="1"/>
          <p:nvPr/>
        </p:nvSpPr>
        <p:spPr>
          <a:xfrm>
            <a:off x="1219200" y="5664200"/>
            <a:ext cx="41148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FFFFFF"/>
                </a:solidFill>
                <a:latin typeface="Pretendard Black"/>
                <a:ea typeface="Pretendard Black"/>
              </a:rPr>
              <a:t>원격 근무 비율 </a:t>
            </a:r>
            <a:r>
              <a:rPr lang="en-US" altLang="ko-KR" sz="2500" dirty="0">
                <a:solidFill>
                  <a:srgbClr val="FFFFFF"/>
                </a:solidFill>
                <a:latin typeface="Pretendard Black"/>
                <a:ea typeface="Pretendard Black"/>
              </a:rPr>
              <a:t>(</a:t>
            </a:r>
            <a:r>
              <a:rPr lang="en-US" altLang="ko-KR" sz="2500" dirty="0" err="1">
                <a:solidFill>
                  <a:srgbClr val="FFFFFF"/>
                </a:solidFill>
                <a:latin typeface="Pretendard Black"/>
                <a:ea typeface="Pretendard Black"/>
              </a:rPr>
              <a:t>Remote_Working_Ratio</a:t>
            </a:r>
            <a:r>
              <a:rPr lang="en-US" altLang="ko-KR" sz="2500" dirty="0">
                <a:solidFill>
                  <a:srgbClr val="FFFFFF"/>
                </a:solidFill>
                <a:latin typeface="Pretendard Black"/>
                <a:ea typeface="Pretendard Black"/>
              </a:rPr>
              <a:t>)</a:t>
            </a:r>
            <a:endParaRPr lang="en-US" sz="2500" b="0" i="0" u="none" strike="noStrike" dirty="0">
              <a:solidFill>
                <a:srgbClr val="FFFFFF"/>
              </a:solidFill>
              <a:latin typeface="Pretendard Black"/>
            </a:endParaRP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FD621F0E-84AA-C568-DAF0-1FDC9B98CFD8}"/>
              </a:ext>
            </a:extLst>
          </p:cNvPr>
          <p:cNvSpPr txBox="1"/>
          <p:nvPr/>
        </p:nvSpPr>
        <p:spPr>
          <a:xfrm>
            <a:off x="6261100" y="5372100"/>
            <a:ext cx="9194800" cy="146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어떤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항목을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더하면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어떤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시너지가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날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있는지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요약해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주세요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해당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키워드들이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어떤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영향을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주는지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설명해주세요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목표를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이해하기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위한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배경이나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보충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설명을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적어주세요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pic>
        <p:nvPicPr>
          <p:cNvPr id="21" name="Picture 12">
            <a:extLst>
              <a:ext uri="{FF2B5EF4-FFF2-40B4-BE49-F238E27FC236}">
                <a16:creationId xmlns:a16="http://schemas.microsoft.com/office/drawing/2014/main" id="{BC28E62B-548C-073B-3D93-56A0A3F990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7759700"/>
            <a:ext cx="4876800" cy="1689100"/>
          </a:xfrm>
          <a:prstGeom prst="rect">
            <a:avLst/>
          </a:prstGeom>
        </p:spPr>
      </p:pic>
      <p:sp>
        <p:nvSpPr>
          <p:cNvPr id="22" name="TextBox 13">
            <a:extLst>
              <a:ext uri="{FF2B5EF4-FFF2-40B4-BE49-F238E27FC236}">
                <a16:creationId xmlns:a16="http://schemas.microsoft.com/office/drawing/2014/main" id="{68ACC092-9DCC-BAD9-9069-AAC4D089D4C8}"/>
              </a:ext>
            </a:extLst>
          </p:cNvPr>
          <p:cNvSpPr txBox="1"/>
          <p:nvPr/>
        </p:nvSpPr>
        <p:spPr>
          <a:xfrm>
            <a:off x="1219200" y="8178800"/>
            <a:ext cx="33147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FFFFFF"/>
                </a:solidFill>
                <a:latin typeface="Pretendard Black"/>
                <a:ea typeface="Pretendard Black"/>
              </a:rPr>
              <a:t>직책 </a:t>
            </a:r>
            <a:r>
              <a:rPr lang="en-US" altLang="ko-KR" sz="2500" dirty="0">
                <a:solidFill>
                  <a:srgbClr val="FFFFFF"/>
                </a:solidFill>
                <a:latin typeface="Pretendard Black"/>
                <a:ea typeface="Pretendard Black"/>
              </a:rPr>
              <a:t>(Designation)</a:t>
            </a:r>
            <a:endParaRPr lang="en-US" sz="2500" b="0" i="0" u="none" strike="noStrike" dirty="0">
              <a:solidFill>
                <a:srgbClr val="FFFFFF"/>
              </a:solidFill>
              <a:latin typeface="Pretendard Black"/>
            </a:endParaRP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4EE20B37-C07B-64DE-91F0-B7B8A44E37B8}"/>
              </a:ext>
            </a:extLst>
          </p:cNvPr>
          <p:cNvSpPr txBox="1"/>
          <p:nvPr/>
        </p:nvSpPr>
        <p:spPr>
          <a:xfrm>
            <a:off x="6261100" y="7886700"/>
            <a:ext cx="10528300" cy="146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결과를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만들기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위한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원인들을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자세하게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적어주세요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키워드와의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연관성을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함께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적어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보다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신빙성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있는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자료를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완성해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보세요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선행된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원인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키워드가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목표에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어떤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영향을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미쳤는지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적어주세요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66800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462D2-1427-328D-A086-E7EA8FB40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CE04719-E84C-7A6A-AFDF-BE49B2B86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5B6060C-5D29-B4A2-F2F3-98E836859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0" y="1638300"/>
            <a:ext cx="8864600" cy="25400"/>
          </a:xfrm>
          <a:prstGeom prst="rect">
            <a:avLst/>
          </a:prstGeom>
        </p:spPr>
      </p:pic>
      <p:sp>
        <p:nvSpPr>
          <p:cNvPr id="15" name="TextBox 16">
            <a:extLst>
              <a:ext uri="{FF2B5EF4-FFF2-40B4-BE49-F238E27FC236}">
                <a16:creationId xmlns:a16="http://schemas.microsoft.com/office/drawing/2014/main" id="{1F4BC56A-A7D0-D035-BC2F-D041244A99AA}"/>
              </a:ext>
            </a:extLst>
          </p:cNvPr>
          <p:cNvSpPr txBox="1"/>
          <p:nvPr/>
        </p:nvSpPr>
        <p:spPr>
          <a:xfrm>
            <a:off x="673100" y="711200"/>
            <a:ext cx="119126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0" i="1" u="none" strike="noStrike" dirty="0">
                <a:ea typeface="Gong Gothic Bold"/>
              </a:rPr>
              <a:t>회귀</a:t>
            </a:r>
            <a:r>
              <a:rPr lang="ko-KR" altLang="en-US" sz="7000" b="0" i="1" u="none" strike="noStrike" dirty="0">
                <a:solidFill>
                  <a:srgbClr val="4B1BFD"/>
                </a:solidFill>
                <a:ea typeface="Gong Gothic Bold"/>
              </a:rPr>
              <a:t> 분석</a:t>
            </a:r>
            <a:endParaRPr lang="ko-KR" sz="7000" b="0" i="1" u="none" strike="noStrike" dirty="0">
              <a:solidFill>
                <a:srgbClr val="000000"/>
              </a:solidFill>
              <a:ea typeface="Gong Gothic Bold"/>
            </a:endParaRP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1889FFF-6F2B-00E4-8FCC-B7E088EBF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4813300"/>
            <a:ext cx="16713200" cy="38100"/>
          </a:xfrm>
          <a:prstGeom prst="rect">
            <a:avLst/>
          </a:prstGeom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E35AE53D-736D-E28E-E619-C1EC21E5A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7327900"/>
            <a:ext cx="16713200" cy="38100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74F50CBF-98A6-DD26-BEFD-D2FDD2F96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2730500"/>
            <a:ext cx="4876800" cy="1689100"/>
          </a:xfrm>
          <a:prstGeom prst="rect">
            <a:avLst/>
          </a:prstGeom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A86381C3-CCDB-11EA-9080-64D7C3F3B12C}"/>
              </a:ext>
            </a:extLst>
          </p:cNvPr>
          <p:cNvSpPr txBox="1"/>
          <p:nvPr/>
        </p:nvSpPr>
        <p:spPr>
          <a:xfrm>
            <a:off x="1219200" y="3149600"/>
            <a:ext cx="33147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FFFFFF"/>
                </a:solidFill>
                <a:latin typeface="Pretendard Black"/>
                <a:ea typeface="Pretendard Black"/>
              </a:rPr>
              <a:t>기업</a:t>
            </a:r>
            <a:r>
              <a:rPr lang="ko-KR" altLang="en-US" sz="2500" b="0" i="0" u="none" strike="noStrike" dirty="0">
                <a:solidFill>
                  <a:srgbClr val="FFFFFF"/>
                </a:solidFill>
                <a:latin typeface="Pretendard Black"/>
                <a:ea typeface="Pretendard Black"/>
              </a:rPr>
              <a:t> 규모 </a:t>
            </a:r>
            <a:r>
              <a:rPr lang="en-US" altLang="ko-KR" sz="2500" b="0" i="0" u="none" strike="noStrike" dirty="0">
                <a:solidFill>
                  <a:srgbClr val="FFFFFF"/>
                </a:solidFill>
                <a:latin typeface="Pretendard Black"/>
                <a:ea typeface="Pretendard Black"/>
              </a:rPr>
              <a:t>(</a:t>
            </a:r>
            <a:r>
              <a:rPr lang="en-US" altLang="ko-KR" sz="2500" b="0" i="0" u="none" strike="noStrike" dirty="0" err="1">
                <a:solidFill>
                  <a:srgbClr val="FFFFFF"/>
                </a:solidFill>
                <a:latin typeface="Pretendard Black"/>
                <a:ea typeface="Pretendard Black"/>
              </a:rPr>
              <a:t>Company_Size</a:t>
            </a:r>
            <a:r>
              <a:rPr lang="en-US" altLang="ko-KR" sz="2500" b="0" i="0" u="none" strike="noStrike" dirty="0">
                <a:solidFill>
                  <a:srgbClr val="FFFFFF"/>
                </a:solidFill>
                <a:latin typeface="Pretendard Black"/>
                <a:ea typeface="Pretendard Black"/>
              </a:rPr>
              <a:t>)</a:t>
            </a:r>
            <a:endParaRPr lang="en-US" sz="2500" b="0" i="0" u="none" strike="noStrike" dirty="0">
              <a:solidFill>
                <a:srgbClr val="FFFFFF"/>
              </a:solidFill>
              <a:latin typeface="Pretendard Black"/>
            </a:endParaRP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5B062834-8378-92AA-14C0-4A14BA70EAC3}"/>
              </a:ext>
            </a:extLst>
          </p:cNvPr>
          <p:cNvSpPr txBox="1"/>
          <p:nvPr/>
        </p:nvSpPr>
        <p:spPr>
          <a:xfrm>
            <a:off x="6261100" y="2870200"/>
            <a:ext cx="9194800" cy="146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해당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페이지는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목표와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실천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방안을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적는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페이지입니다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목표에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대한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부연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설명이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필요하다면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곳에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적어주세요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키워드로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인한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목표에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대해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상세하게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입력해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주세요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pic>
        <p:nvPicPr>
          <p:cNvPr id="18" name="Picture 9">
            <a:extLst>
              <a:ext uri="{FF2B5EF4-FFF2-40B4-BE49-F238E27FC236}">
                <a16:creationId xmlns:a16="http://schemas.microsoft.com/office/drawing/2014/main" id="{06126876-1255-CF7D-F302-A28E8A2FE3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5245100"/>
            <a:ext cx="4876800" cy="1689100"/>
          </a:xfrm>
          <a:prstGeom prst="rect">
            <a:avLst/>
          </a:prstGeom>
        </p:spPr>
      </p:pic>
      <p:sp>
        <p:nvSpPr>
          <p:cNvPr id="19" name="TextBox 10">
            <a:extLst>
              <a:ext uri="{FF2B5EF4-FFF2-40B4-BE49-F238E27FC236}">
                <a16:creationId xmlns:a16="http://schemas.microsoft.com/office/drawing/2014/main" id="{7A926634-0FC5-09E4-C5B6-407FB3878EA4}"/>
              </a:ext>
            </a:extLst>
          </p:cNvPr>
          <p:cNvSpPr txBox="1"/>
          <p:nvPr/>
        </p:nvSpPr>
        <p:spPr>
          <a:xfrm>
            <a:off x="1219200" y="5664200"/>
            <a:ext cx="41148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FFFFFF"/>
                </a:solidFill>
                <a:latin typeface="Pretendard Black"/>
                <a:ea typeface="Pretendard Black"/>
              </a:rPr>
              <a:t>근로자 </a:t>
            </a:r>
            <a:r>
              <a:rPr lang="ko-KR" altLang="en-US" sz="2500" b="0" i="0" u="none" strike="noStrike" dirty="0">
                <a:solidFill>
                  <a:srgbClr val="FFFFFF"/>
                </a:solidFill>
                <a:latin typeface="Pretendard Black"/>
                <a:ea typeface="Pretendard Black"/>
              </a:rPr>
              <a:t>위치</a:t>
            </a:r>
            <a:endParaRPr lang="en-CA" altLang="ko-KR" sz="2500" b="0" i="0" u="none" strike="noStrike" dirty="0">
              <a:solidFill>
                <a:srgbClr val="FFFFFF"/>
              </a:solidFill>
              <a:latin typeface="Pretendard Black"/>
              <a:ea typeface="Pretendard Black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500" dirty="0">
                <a:solidFill>
                  <a:srgbClr val="FFFFFF"/>
                </a:solidFill>
                <a:latin typeface="Pretendard Black"/>
                <a:ea typeface="Pretendard Black"/>
              </a:rPr>
              <a:t>(Employee Continent)</a:t>
            </a:r>
            <a:endParaRPr lang="en-US" sz="2500" b="0" i="0" u="none" strike="noStrike" dirty="0">
              <a:solidFill>
                <a:srgbClr val="FFFFFF"/>
              </a:solidFill>
              <a:latin typeface="Pretendard Black"/>
            </a:endParaRP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F3387FA8-16AF-CFFE-59F7-E0F6D63D0787}"/>
              </a:ext>
            </a:extLst>
          </p:cNvPr>
          <p:cNvSpPr txBox="1"/>
          <p:nvPr/>
        </p:nvSpPr>
        <p:spPr>
          <a:xfrm>
            <a:off x="6261100" y="5372100"/>
            <a:ext cx="9194800" cy="146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어떤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항목을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더하면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어떤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시너지가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날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있는지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요약해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주세요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해당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키워드들이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어떤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영향을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주는지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설명해주세요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목표를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이해하기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위한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배경이나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보충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설명을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적어주세요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pic>
        <p:nvPicPr>
          <p:cNvPr id="21" name="Picture 12">
            <a:extLst>
              <a:ext uri="{FF2B5EF4-FFF2-40B4-BE49-F238E27FC236}">
                <a16:creationId xmlns:a16="http://schemas.microsoft.com/office/drawing/2014/main" id="{61F4A681-DAC2-174A-050A-808C6E2037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7759700"/>
            <a:ext cx="4876800" cy="1689100"/>
          </a:xfrm>
          <a:prstGeom prst="rect">
            <a:avLst/>
          </a:prstGeom>
        </p:spPr>
      </p:pic>
      <p:sp>
        <p:nvSpPr>
          <p:cNvPr id="22" name="TextBox 13">
            <a:extLst>
              <a:ext uri="{FF2B5EF4-FFF2-40B4-BE49-F238E27FC236}">
                <a16:creationId xmlns:a16="http://schemas.microsoft.com/office/drawing/2014/main" id="{36330702-8B11-9D41-DE74-189D48737C7B}"/>
              </a:ext>
            </a:extLst>
          </p:cNvPr>
          <p:cNvSpPr txBox="1"/>
          <p:nvPr/>
        </p:nvSpPr>
        <p:spPr>
          <a:xfrm>
            <a:off x="1219200" y="8178800"/>
            <a:ext cx="33147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FFFFFF"/>
                </a:solidFill>
                <a:latin typeface="Pretendard Black"/>
                <a:ea typeface="Pretendard Black"/>
              </a:rPr>
              <a:t>기업 위치</a:t>
            </a:r>
            <a:endParaRPr lang="en-CA" altLang="ko-KR" sz="2500" dirty="0">
              <a:solidFill>
                <a:srgbClr val="FFFFFF"/>
              </a:solidFill>
              <a:latin typeface="Pretendard Black"/>
              <a:ea typeface="Pretendard Black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500" b="0" i="0" u="none" strike="noStrike" dirty="0">
                <a:solidFill>
                  <a:srgbClr val="FFFFFF"/>
                </a:solidFill>
                <a:latin typeface="Pretendard Black"/>
                <a:ea typeface="Pretendard Black"/>
              </a:rPr>
              <a:t>(Company Continent)</a:t>
            </a:r>
            <a:endParaRPr lang="en-US" sz="2500" b="0" i="0" u="none" strike="noStrike" dirty="0">
              <a:solidFill>
                <a:srgbClr val="FFFFFF"/>
              </a:solidFill>
              <a:latin typeface="Pretendard Black"/>
            </a:endParaRP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6E5D2E4F-F237-4B73-5C33-3C8EF064BB2B}"/>
              </a:ext>
            </a:extLst>
          </p:cNvPr>
          <p:cNvSpPr txBox="1"/>
          <p:nvPr/>
        </p:nvSpPr>
        <p:spPr>
          <a:xfrm>
            <a:off x="6261100" y="7886700"/>
            <a:ext cx="10528300" cy="146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결과를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만들기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위한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원인들을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자세하게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적어주세요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키워드와의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연관성을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함께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적어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보다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신빙성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있는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자료를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완성해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보세요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선행된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원인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키워드가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목표에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어떤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영향을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미쳤는지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적어주세요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755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A8855-0BFB-A89A-D877-DB230E075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9EC6798-C964-FCDF-DFFF-FC921F618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0D50167-A421-9A54-8C8C-BCBCA7484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0" y="1638300"/>
            <a:ext cx="8864600" cy="25400"/>
          </a:xfrm>
          <a:prstGeom prst="rect">
            <a:avLst/>
          </a:prstGeom>
        </p:spPr>
      </p:pic>
      <p:sp>
        <p:nvSpPr>
          <p:cNvPr id="15" name="TextBox 16">
            <a:extLst>
              <a:ext uri="{FF2B5EF4-FFF2-40B4-BE49-F238E27FC236}">
                <a16:creationId xmlns:a16="http://schemas.microsoft.com/office/drawing/2014/main" id="{2E35E773-8832-54D0-A9F4-89EE3C323326}"/>
              </a:ext>
            </a:extLst>
          </p:cNvPr>
          <p:cNvSpPr txBox="1"/>
          <p:nvPr/>
        </p:nvSpPr>
        <p:spPr>
          <a:xfrm>
            <a:off x="673100" y="711200"/>
            <a:ext cx="119126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0" i="1" u="none" strike="noStrike" dirty="0">
                <a:ea typeface="Gong Gothic Bold"/>
              </a:rPr>
              <a:t>회귀</a:t>
            </a:r>
            <a:r>
              <a:rPr lang="ko-KR" altLang="en-US" sz="7000" b="0" i="1" u="none" strike="noStrike" dirty="0">
                <a:solidFill>
                  <a:srgbClr val="4B1BFD"/>
                </a:solidFill>
                <a:ea typeface="Gong Gothic Bold"/>
              </a:rPr>
              <a:t> 분석</a:t>
            </a:r>
            <a:endParaRPr lang="ko-KR" sz="7000" b="0" i="1" u="none" strike="noStrike" dirty="0">
              <a:solidFill>
                <a:srgbClr val="000000"/>
              </a:solidFill>
              <a:ea typeface="Gong Gothic Bold"/>
            </a:endParaRP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55DB0574-F309-970B-2A9A-4F0EFD73C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2730500"/>
            <a:ext cx="4876800" cy="1689100"/>
          </a:xfrm>
          <a:prstGeom prst="rect">
            <a:avLst/>
          </a:prstGeom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B846B3A3-9E9C-9C96-1EC5-E828FC678D56}"/>
              </a:ext>
            </a:extLst>
          </p:cNvPr>
          <p:cNvSpPr txBox="1"/>
          <p:nvPr/>
        </p:nvSpPr>
        <p:spPr>
          <a:xfrm>
            <a:off x="1219200" y="3149600"/>
            <a:ext cx="33147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FFFFFF"/>
                </a:solidFill>
                <a:latin typeface="Pretendard Black"/>
                <a:ea typeface="Pretendard Black"/>
              </a:rPr>
              <a:t>고용 상태</a:t>
            </a:r>
            <a:endParaRPr lang="en-CA" altLang="ko-KR" sz="2500" dirty="0">
              <a:solidFill>
                <a:srgbClr val="FFFFFF"/>
              </a:solidFill>
              <a:latin typeface="Pretendard Black"/>
              <a:ea typeface="Pretendard Black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500" b="0" i="0" u="none" strike="noStrike" dirty="0">
                <a:solidFill>
                  <a:srgbClr val="FFFFFF"/>
                </a:solidFill>
                <a:latin typeface="Pretendard Black"/>
                <a:ea typeface="Pretendard Black"/>
              </a:rPr>
              <a:t>(Employee </a:t>
            </a:r>
            <a:r>
              <a:rPr lang="en-US" altLang="ko-KR" sz="2500" dirty="0">
                <a:solidFill>
                  <a:srgbClr val="FFFFFF"/>
                </a:solidFill>
                <a:latin typeface="Pretendard Black"/>
                <a:ea typeface="Pretendard Black"/>
              </a:rPr>
              <a:t>Status)</a:t>
            </a:r>
            <a:endParaRPr lang="en-CA" altLang="ko-KR" sz="2500" b="0" i="0" u="none" strike="noStrike" dirty="0">
              <a:solidFill>
                <a:srgbClr val="FFFFFF"/>
              </a:solidFill>
              <a:latin typeface="Pretendard Black"/>
              <a:ea typeface="Pretendard Black"/>
            </a:endParaRP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C98A2248-243E-FD3C-F556-F8A2A92BE2A3}"/>
              </a:ext>
            </a:extLst>
          </p:cNvPr>
          <p:cNvSpPr txBox="1"/>
          <p:nvPr/>
        </p:nvSpPr>
        <p:spPr>
          <a:xfrm>
            <a:off x="6261100" y="2870200"/>
            <a:ext cx="9194800" cy="146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해당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페이지는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목표와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실천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방안을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적는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페이지입니다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목표에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대한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부연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설명이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필요하다면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곳에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적어주세요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키워드로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인한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목표에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대해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상세하게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입력해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주세요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764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4200" y="1638300"/>
            <a:ext cx="6362700" cy="25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673100" y="711200"/>
            <a:ext cx="119126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0" i="1" u="none" strike="noStrike" dirty="0">
                <a:ea typeface="Gong Gothic Bold"/>
              </a:rPr>
              <a:t>회귀</a:t>
            </a:r>
            <a:r>
              <a:rPr lang="ko-KR" altLang="en-US" sz="7000" b="0" i="1" u="none" strike="noStrike" dirty="0">
                <a:solidFill>
                  <a:srgbClr val="4B1BFD"/>
                </a:solidFill>
                <a:ea typeface="Gong Gothic Bold"/>
              </a:rPr>
              <a:t> 분석</a:t>
            </a:r>
            <a:endParaRPr lang="ko-KR" sz="7000" b="0" i="1" u="none" strike="noStrike" dirty="0">
              <a:solidFill>
                <a:srgbClr val="000000"/>
              </a:solidFill>
              <a:ea typeface="Gong Gothic Bold"/>
            </a:endParaRPr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C525EB1D-CD8E-5193-841B-3BF3EBD3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99" y="2418588"/>
            <a:ext cx="10952317" cy="715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2E958-D833-8961-47F9-3CA9F27D7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9F28E25-F980-8E7D-047F-4BA24AE2E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1C51FC0-72B5-9978-3AC4-6FC451485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4200" y="1638300"/>
            <a:ext cx="6362700" cy="254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79977AD8-38BB-38E3-9DEE-B8C629F4C418}"/>
              </a:ext>
            </a:extLst>
          </p:cNvPr>
          <p:cNvSpPr txBox="1"/>
          <p:nvPr/>
        </p:nvSpPr>
        <p:spPr>
          <a:xfrm>
            <a:off x="673100" y="711200"/>
            <a:ext cx="119126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0" i="1" u="none" strike="noStrike" dirty="0">
                <a:ea typeface="Gong Gothic Bold"/>
              </a:rPr>
              <a:t>회귀</a:t>
            </a:r>
            <a:r>
              <a:rPr lang="ko-KR" altLang="en-US" sz="7000" b="0" i="1" u="none" strike="noStrike" dirty="0">
                <a:solidFill>
                  <a:srgbClr val="4B1BFD"/>
                </a:solidFill>
                <a:ea typeface="Gong Gothic Bold"/>
              </a:rPr>
              <a:t> 분석</a:t>
            </a:r>
            <a:endParaRPr lang="ko-KR" sz="7000" b="0" i="1" u="none" strike="noStrike" dirty="0">
              <a:solidFill>
                <a:srgbClr val="000000"/>
              </a:solidFill>
              <a:ea typeface="Gong Gothic Bold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D45E02C-A2CF-3D20-73B2-72FA7AFEC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2438400"/>
            <a:ext cx="11099800" cy="713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084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12974-B511-9E36-6493-53AB8BFF1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B8D8592-3068-5332-522D-DAFCC8217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0AD5D9D-106B-106B-4989-C440F4673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0" y="1638300"/>
            <a:ext cx="88646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A4DC2FA-8609-B6F0-C90F-B7CD1741E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4813300"/>
            <a:ext cx="167132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DC30239-CB0C-92E0-9006-5A21F6661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7327900"/>
            <a:ext cx="167132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A0E8ADE-BC1B-0BF5-63AC-DB1B408AE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2730500"/>
            <a:ext cx="4876800" cy="16891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D5FF68AC-1689-EF7A-ECA2-828C2A97A7DB}"/>
              </a:ext>
            </a:extLst>
          </p:cNvPr>
          <p:cNvSpPr txBox="1"/>
          <p:nvPr/>
        </p:nvSpPr>
        <p:spPr>
          <a:xfrm>
            <a:off x="1219200" y="3149600"/>
            <a:ext cx="33147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 err="1">
                <a:solidFill>
                  <a:srgbClr val="FFFFFF"/>
                </a:solidFill>
                <a:latin typeface="Pretendard Black"/>
                <a:ea typeface="Pretendard Black"/>
              </a:rPr>
              <a:t>ㄱ</a:t>
            </a:r>
            <a:endParaRPr lang="en-US" sz="2500" b="0" i="0" u="none" strike="noStrike" dirty="0">
              <a:solidFill>
                <a:srgbClr val="FFFFFF"/>
              </a:solidFill>
              <a:latin typeface="Pretendard Black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AE90433-B94D-1775-87D5-7AC0661C73A5}"/>
              </a:ext>
            </a:extLst>
          </p:cNvPr>
          <p:cNvSpPr txBox="1"/>
          <p:nvPr/>
        </p:nvSpPr>
        <p:spPr>
          <a:xfrm>
            <a:off x="6261100" y="2870200"/>
            <a:ext cx="9194800" cy="146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500" b="0" i="0" u="none" strike="noStrike" dirty="0">
                <a:solidFill>
                  <a:srgbClr val="000000"/>
                </a:solidFill>
                <a:ea typeface="Pretendard Medium"/>
              </a:rPr>
              <a:t>모든 </a:t>
            </a:r>
            <a:r>
              <a:rPr lang="en-US" altLang="ko-KR" sz="2500" b="0" i="0" u="none" strike="noStrike" dirty="0">
                <a:solidFill>
                  <a:srgbClr val="000000"/>
                </a:solidFill>
                <a:ea typeface="Pretendard Medium"/>
              </a:rPr>
              <a:t>Feature</a:t>
            </a:r>
            <a:r>
              <a:rPr lang="ko-KR" altLang="en-US" sz="2500" b="0" i="0" u="none" strike="noStrike" dirty="0" err="1">
                <a:solidFill>
                  <a:srgbClr val="000000"/>
                </a:solidFill>
                <a:ea typeface="Pretendard Medium"/>
              </a:rPr>
              <a:t>에</a:t>
            </a:r>
            <a:r>
              <a:rPr lang="ko-KR" altLang="en-US" sz="2500" b="0" i="0" u="none" strike="noStrike" dirty="0">
                <a:solidFill>
                  <a:srgbClr val="000000"/>
                </a:solidFill>
                <a:ea typeface="Pretendard Medium"/>
              </a:rPr>
              <a:t> 대한 </a:t>
            </a:r>
            <a:endParaRPr lang="en-US" sz="2500" b="0" i="0" u="none" strike="noStrike" dirty="0">
              <a:solidFill>
                <a:srgbClr val="000000"/>
              </a:solidFill>
              <a:latin typeface="Pretendard Medium"/>
            </a:endParaRP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목표에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대한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부연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설명이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필요하다면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곳에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적어주세요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키워드로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인한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목표에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대해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상세하게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입력해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주세요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2C4D7D90-BCD8-17F4-A951-81B737F380B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</a:blip>
          <a:stretch>
            <a:fillRect/>
          </a:stretch>
        </p:blipFill>
        <p:spPr>
          <a:xfrm>
            <a:off x="787400" y="5245100"/>
            <a:ext cx="4876800" cy="16891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B4EEF176-1831-6136-8667-A953F8BA269B}"/>
              </a:ext>
            </a:extLst>
          </p:cNvPr>
          <p:cNvSpPr txBox="1"/>
          <p:nvPr/>
        </p:nvSpPr>
        <p:spPr>
          <a:xfrm>
            <a:off x="1219200" y="5664200"/>
            <a:ext cx="33147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FFFFFF"/>
                </a:solidFill>
                <a:latin typeface="Pretendard Black"/>
                <a:ea typeface="Pretendard Black"/>
              </a:rPr>
              <a:t>보다 유의미한 </a:t>
            </a:r>
            <a:r>
              <a:rPr lang="en-US" altLang="ko-KR" sz="2500" dirty="0">
                <a:solidFill>
                  <a:srgbClr val="FFFFFF"/>
                </a:solidFill>
                <a:latin typeface="Pretendard Black"/>
                <a:ea typeface="Pretendard Black"/>
              </a:rPr>
              <a:t>Feature</a:t>
            </a:r>
            <a:endParaRPr lang="en-US" sz="2500" b="0" i="0" u="none" strike="noStrike" dirty="0">
              <a:solidFill>
                <a:srgbClr val="FFFFFF"/>
              </a:solidFill>
              <a:latin typeface="Pretendard Black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06A2CA40-5990-1A82-074E-8A070C36B123}"/>
              </a:ext>
            </a:extLst>
          </p:cNvPr>
          <p:cNvSpPr txBox="1"/>
          <p:nvPr/>
        </p:nvSpPr>
        <p:spPr>
          <a:xfrm>
            <a:off x="6261100" y="5372100"/>
            <a:ext cx="9194800" cy="146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500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</a:rPr>
              <a:t>직책 보다는 경력이 급여에 유의미한 영향을 준다</a:t>
            </a:r>
            <a:endParaRPr lang="en-US" sz="2500" b="0" i="0" u="none" strike="noStrike" dirty="0">
              <a:solidFill>
                <a:srgbClr val="000000"/>
              </a:solidFill>
              <a:latin typeface="Pretendard Medium"/>
            </a:endParaRP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해당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키워드들이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어떤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영향을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주는지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설명해주세요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목표를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이해하기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위한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배경이나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보충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설명을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적어주세요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70859985-A5BC-CED7-0489-4297B7F8783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787400" y="7759700"/>
            <a:ext cx="4876800" cy="16891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8EB28882-BB96-B0A1-E1DF-EEEE8A92603F}"/>
              </a:ext>
            </a:extLst>
          </p:cNvPr>
          <p:cNvSpPr txBox="1"/>
          <p:nvPr/>
        </p:nvSpPr>
        <p:spPr>
          <a:xfrm>
            <a:off x="1219200" y="8178800"/>
            <a:ext cx="33147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FFFFFF"/>
                </a:solidFill>
                <a:latin typeface="Pretendard Black"/>
                <a:ea typeface="Pretendard Black"/>
              </a:rPr>
              <a:t>데이터의 크기로 인한 한계</a:t>
            </a:r>
            <a:endParaRPr lang="en-US" sz="2500" b="0" i="0" u="none" strike="noStrike" dirty="0">
              <a:solidFill>
                <a:srgbClr val="FFFFFF"/>
              </a:solidFill>
              <a:latin typeface="Pretendard Black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852C81B9-3899-EFBE-CE6C-8BED84187ADB}"/>
              </a:ext>
            </a:extLst>
          </p:cNvPr>
          <p:cNvSpPr txBox="1"/>
          <p:nvPr/>
        </p:nvSpPr>
        <p:spPr>
          <a:xfrm>
            <a:off x="6261100" y="7886700"/>
            <a:ext cx="10528300" cy="146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500" b="0" i="0" u="none" strike="noStrike" dirty="0">
                <a:solidFill>
                  <a:srgbClr val="000000"/>
                </a:solidFill>
                <a:ea typeface="Pretendard Medium"/>
              </a:rPr>
              <a:t>데이터의 크기가 충분히 크지 않아 </a:t>
            </a:r>
            <a:r>
              <a:rPr lang="en-US" altLang="ko-KR" sz="2500" b="0" i="0" u="none" strike="noStrike" dirty="0">
                <a:solidFill>
                  <a:srgbClr val="000000"/>
                </a:solidFill>
                <a:ea typeface="Pretendard Medium"/>
              </a:rPr>
              <a:t>outlier</a:t>
            </a:r>
            <a:r>
              <a:rPr lang="ko-KR" altLang="en-US" sz="2500" b="0" i="0" u="none" strike="noStrike" dirty="0" err="1">
                <a:solidFill>
                  <a:srgbClr val="000000"/>
                </a:solidFill>
                <a:ea typeface="Pretendard Medium"/>
              </a:rPr>
              <a:t>에</a:t>
            </a:r>
            <a:r>
              <a:rPr lang="ko-KR" altLang="en-US" sz="2500" b="0" i="0" u="none" strike="noStrike" dirty="0">
                <a:solidFill>
                  <a:srgbClr val="000000"/>
                </a:solidFill>
                <a:ea typeface="Pretendard Medium"/>
              </a:rPr>
              <a:t> 대해 민감해 </a:t>
            </a:r>
            <a:r>
              <a:rPr lang="en-US" altLang="ko-KR" sz="2500" dirty="0">
                <a:solidFill>
                  <a:srgbClr val="000000"/>
                </a:solidFill>
                <a:ea typeface="Pretendard Medium"/>
              </a:rPr>
              <a:t>Skewness</a:t>
            </a:r>
            <a:r>
              <a:rPr lang="ko-KR" altLang="en-US" sz="2500" dirty="0">
                <a:solidFill>
                  <a:srgbClr val="000000"/>
                </a:solidFill>
                <a:ea typeface="Pretendard Medium"/>
              </a:rPr>
              <a:t>가 크다</a:t>
            </a:r>
            <a:endParaRPr lang="en-US" sz="2500" b="0" i="0" u="none" strike="noStrike" dirty="0">
              <a:solidFill>
                <a:srgbClr val="000000"/>
              </a:solidFill>
              <a:latin typeface="Pretendard Medium"/>
            </a:endParaRP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endParaRPr lang="en-US" sz="25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787E6925-775E-B7EC-BFF7-B1B556AAA43B}"/>
              </a:ext>
            </a:extLst>
          </p:cNvPr>
          <p:cNvSpPr txBox="1"/>
          <p:nvPr/>
        </p:nvSpPr>
        <p:spPr>
          <a:xfrm>
            <a:off x="673100" y="711200"/>
            <a:ext cx="119126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0" i="1" u="none" strike="noStrike" dirty="0">
                <a:ea typeface="Gong Gothic Bold"/>
              </a:rPr>
              <a:t>회귀</a:t>
            </a:r>
            <a:r>
              <a:rPr lang="ko-KR" altLang="en-US" sz="7000" b="0" i="1" u="none" strike="noStrike" dirty="0">
                <a:solidFill>
                  <a:srgbClr val="4B1BFD"/>
                </a:solidFill>
                <a:ea typeface="Gong Gothic Bold"/>
              </a:rPr>
              <a:t> 분석</a:t>
            </a:r>
            <a:endParaRPr lang="ko-KR" sz="7000" b="0" i="1" u="none" strike="noStrike" dirty="0">
              <a:solidFill>
                <a:srgbClr val="000000"/>
              </a:solidFill>
              <a:ea typeface="Gong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219148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342EE-83DF-C5F3-E9AE-7609F4E88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451F310-A8DD-7BC1-431A-A99DBA3A0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393A12C-18A2-5DF7-D880-DBFA19F1E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0" y="1638300"/>
            <a:ext cx="88646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B241EB6-EC4A-2F8B-D7F0-5DF5DC4F2F5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900" y="2277274"/>
            <a:ext cx="3240000" cy="3034647"/>
          </a:xfrm>
          <a:prstGeom prst="rect">
            <a:avLst/>
          </a:prstGeom>
          <a:effectLst/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96D2B846-8352-8309-0A60-A5B49425281D}"/>
              </a:ext>
            </a:extLst>
          </p:cNvPr>
          <p:cNvSpPr txBox="1"/>
          <p:nvPr/>
        </p:nvSpPr>
        <p:spPr>
          <a:xfrm>
            <a:off x="1219200" y="3149600"/>
            <a:ext cx="33147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FFFFFF"/>
                </a:solidFill>
                <a:latin typeface="Pretendard Black"/>
                <a:ea typeface="Pretendard Black"/>
              </a:rPr>
              <a:t>경력</a:t>
            </a:r>
            <a:endParaRPr lang="en-US" sz="2500" b="0" i="0" u="none" strike="noStrike" dirty="0">
              <a:solidFill>
                <a:srgbClr val="FFFFFF"/>
              </a:solidFill>
              <a:latin typeface="Pretendard Black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5B581217-FBE1-198E-621A-C434CE069214}"/>
              </a:ext>
            </a:extLst>
          </p:cNvPr>
          <p:cNvSpPr txBox="1"/>
          <p:nvPr/>
        </p:nvSpPr>
        <p:spPr>
          <a:xfrm>
            <a:off x="4500372" y="3350097"/>
            <a:ext cx="3314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FFFFFF"/>
                </a:solidFill>
                <a:ea typeface="Pretendard Black"/>
              </a:rPr>
              <a:t>경력</a:t>
            </a:r>
            <a:endParaRPr lang="en-US" sz="2500" b="0" i="0" u="none" strike="noStrike" dirty="0">
              <a:solidFill>
                <a:srgbClr val="FFFFFF"/>
              </a:solidFill>
              <a:latin typeface="Pretendard Black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3C3FBA6F-04C6-C91E-A2A9-98B020EEE0C3}"/>
              </a:ext>
            </a:extLst>
          </p:cNvPr>
          <p:cNvSpPr txBox="1"/>
          <p:nvPr/>
        </p:nvSpPr>
        <p:spPr>
          <a:xfrm>
            <a:off x="1219200" y="8178800"/>
            <a:ext cx="33147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en-US" sz="2500" b="0" i="0" u="none" strike="noStrike" dirty="0">
              <a:solidFill>
                <a:srgbClr val="FFFFFF"/>
              </a:solidFill>
              <a:latin typeface="Pretendard Black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029231-B6EE-21BA-A68A-D13AD01626B6}"/>
              </a:ext>
            </a:extLst>
          </p:cNvPr>
          <p:cNvSpPr txBox="1"/>
          <p:nvPr/>
        </p:nvSpPr>
        <p:spPr>
          <a:xfrm>
            <a:off x="673100" y="711200"/>
            <a:ext cx="119126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0" i="1" u="none" strike="noStrike" dirty="0">
                <a:ea typeface="Gong Gothic Bold"/>
              </a:rPr>
              <a:t>결론</a:t>
            </a:r>
            <a:endParaRPr lang="ko-KR" sz="7000" b="0" i="1" u="none" strike="noStrike" dirty="0">
              <a:ea typeface="Gong Gothic Bold"/>
            </a:endParaRP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C2038885-AA3F-7097-2681-FCA2AC1AC0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6600" y="5633395"/>
            <a:ext cx="13114800" cy="29897"/>
          </a:xfrm>
          <a:prstGeom prst="rect">
            <a:avLst/>
          </a:prstGeom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F80AD85-0EEF-8261-3FAB-92675193012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464000" y="6748968"/>
            <a:ext cx="9360000" cy="55604"/>
          </a:xfrm>
          <a:prstGeom prst="rect">
            <a:avLst/>
          </a:prstGeom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964A6893-53E6-6515-F00C-3572743C6FC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0514100" y="2277273"/>
            <a:ext cx="3240000" cy="3034647"/>
          </a:xfrm>
          <a:prstGeom prst="rect">
            <a:avLst/>
          </a:prstGeom>
        </p:spPr>
      </p:pic>
      <p:sp>
        <p:nvSpPr>
          <p:cNvPr id="22" name="TextBox 10">
            <a:extLst>
              <a:ext uri="{FF2B5EF4-FFF2-40B4-BE49-F238E27FC236}">
                <a16:creationId xmlns:a16="http://schemas.microsoft.com/office/drawing/2014/main" id="{FECA89C6-6F21-9CAA-3EA9-880BCF6EAB1F}"/>
              </a:ext>
            </a:extLst>
          </p:cNvPr>
          <p:cNvSpPr txBox="1"/>
          <p:nvPr/>
        </p:nvSpPr>
        <p:spPr>
          <a:xfrm>
            <a:off x="10481080" y="3350096"/>
            <a:ext cx="3314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FFFFFF"/>
                </a:solidFill>
                <a:ea typeface="Pretendard Black"/>
              </a:rPr>
              <a:t>회사 대륙</a:t>
            </a:r>
            <a:endParaRPr lang="en-US" sz="2500" b="0" i="0" u="none" strike="noStrike" dirty="0">
              <a:solidFill>
                <a:srgbClr val="FFFFFF"/>
              </a:solidFill>
              <a:latin typeface="Pretendard Black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BEEDD0-A221-FC10-016D-F9135EF39DCB}"/>
              </a:ext>
            </a:extLst>
          </p:cNvPr>
          <p:cNvSpPr/>
          <p:nvPr/>
        </p:nvSpPr>
        <p:spPr>
          <a:xfrm>
            <a:off x="4482302" y="5984766"/>
            <a:ext cx="3240000" cy="3034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6" name="TextBox 10">
            <a:extLst>
              <a:ext uri="{FF2B5EF4-FFF2-40B4-BE49-F238E27FC236}">
                <a16:creationId xmlns:a16="http://schemas.microsoft.com/office/drawing/2014/main" id="{6508D326-785E-D65E-83C6-41F2CC0130ED}"/>
              </a:ext>
            </a:extLst>
          </p:cNvPr>
          <p:cNvSpPr txBox="1"/>
          <p:nvPr/>
        </p:nvSpPr>
        <p:spPr>
          <a:xfrm>
            <a:off x="4492220" y="7057590"/>
            <a:ext cx="3314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FFFFFF"/>
                </a:solidFill>
                <a:ea typeface="Pretendard Black"/>
              </a:rPr>
              <a:t>고용 형태</a:t>
            </a:r>
            <a:endParaRPr lang="en-US" sz="2500" b="0" i="0" u="none" strike="noStrike" dirty="0">
              <a:solidFill>
                <a:srgbClr val="FFFFFF"/>
              </a:solidFill>
              <a:latin typeface="Pretendard Black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AB4D77-C098-6B68-4160-EB21870EFC8E}"/>
              </a:ext>
            </a:extLst>
          </p:cNvPr>
          <p:cNvSpPr/>
          <p:nvPr/>
        </p:nvSpPr>
        <p:spPr>
          <a:xfrm>
            <a:off x="10481080" y="5984766"/>
            <a:ext cx="3240000" cy="3034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8" name="TextBox 10">
            <a:extLst>
              <a:ext uri="{FF2B5EF4-FFF2-40B4-BE49-F238E27FC236}">
                <a16:creationId xmlns:a16="http://schemas.microsoft.com/office/drawing/2014/main" id="{1CEAD367-CB87-622C-9FE8-1E6A02568501}"/>
              </a:ext>
            </a:extLst>
          </p:cNvPr>
          <p:cNvSpPr txBox="1"/>
          <p:nvPr/>
        </p:nvSpPr>
        <p:spPr>
          <a:xfrm>
            <a:off x="10490998" y="7057590"/>
            <a:ext cx="3314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FFFFFF"/>
                </a:solidFill>
                <a:ea typeface="Pretendard Black"/>
              </a:rPr>
              <a:t>회사 규모</a:t>
            </a:r>
            <a:endParaRPr lang="en-US" sz="2500" b="0" i="0" u="none" strike="noStrike" dirty="0">
              <a:solidFill>
                <a:srgbClr val="FFFFFF"/>
              </a:solidFill>
              <a:latin typeface="Pretendard Black"/>
            </a:endParaRPr>
          </a:p>
        </p:txBody>
      </p:sp>
    </p:spTree>
    <p:extLst>
      <p:ext uri="{BB962C8B-B14F-4D97-AF65-F5344CB8AC3E}">
        <p14:creationId xmlns:p14="http://schemas.microsoft.com/office/powerpoint/2010/main" val="7598318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D82CFB-46A7-012C-7CAE-AA630DE80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9" y="1891950"/>
            <a:ext cx="17297400" cy="3581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949A03-3E72-F313-D72C-167D81829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75" y="6210300"/>
            <a:ext cx="16701847" cy="218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747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1BF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809D39-1E44-3028-6E3F-302027BFF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275DA038-E3EC-D4D1-98B6-E293192C16A1}"/>
              </a:ext>
            </a:extLst>
          </p:cNvPr>
          <p:cNvSpPr txBox="1"/>
          <p:nvPr/>
        </p:nvSpPr>
        <p:spPr>
          <a:xfrm>
            <a:off x="1231900" y="3733800"/>
            <a:ext cx="15836900" cy="313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9500" i="1" dirty="0">
                <a:solidFill>
                  <a:srgbClr val="FFFFFF"/>
                </a:solidFill>
                <a:ea typeface="Gong Gothic Bold"/>
              </a:rPr>
              <a:t>질의 응답</a:t>
            </a:r>
            <a:endParaRPr lang="en-US" altLang="ko-KR" sz="9500" b="0" i="1" u="none" strike="noStrike" dirty="0">
              <a:solidFill>
                <a:srgbClr val="FFFFFF"/>
              </a:solidFill>
              <a:ea typeface="Gong Gothic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924DF4B-F2C3-5BB3-1BAC-E382BF34986E}"/>
              </a:ext>
            </a:extLst>
          </p:cNvPr>
          <p:cNvSpPr txBox="1"/>
          <p:nvPr/>
        </p:nvSpPr>
        <p:spPr>
          <a:xfrm>
            <a:off x="8331200" y="2628900"/>
            <a:ext cx="1676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1" u="none" strike="noStrike" dirty="0">
                <a:solidFill>
                  <a:srgbClr val="4B1BFD"/>
                </a:solidFill>
                <a:latin typeface="Pretendard Black"/>
              </a:rPr>
              <a:t>chapter 1</a:t>
            </a:r>
          </a:p>
        </p:txBody>
      </p:sp>
    </p:spTree>
    <p:extLst>
      <p:ext uri="{BB962C8B-B14F-4D97-AF65-F5344CB8AC3E}">
        <p14:creationId xmlns:p14="http://schemas.microsoft.com/office/powerpoint/2010/main" val="2169683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E7650-1105-103E-E398-BBD50F206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404B3AC-9CC5-CE89-255C-43B12A4C2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C5561AF-281E-C12B-426D-E04D0950F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0" y="1638300"/>
            <a:ext cx="8915400" cy="25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ECE139D3-F8F5-E7C3-9084-F695BB7BE28E}"/>
              </a:ext>
            </a:extLst>
          </p:cNvPr>
          <p:cNvSpPr txBox="1"/>
          <p:nvPr/>
        </p:nvSpPr>
        <p:spPr>
          <a:xfrm>
            <a:off x="673100" y="711200"/>
            <a:ext cx="120904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i="1" u="none" strike="noStrike" dirty="0">
                <a:ea typeface="Gong Gothic Bold"/>
              </a:rPr>
              <a:t>데이터 소개 </a:t>
            </a:r>
            <a:r>
              <a:rPr lang="ko-KR" altLang="en-US" sz="7000" i="1" u="none" strike="noStrike" dirty="0">
                <a:solidFill>
                  <a:srgbClr val="4B1BFD"/>
                </a:solidFill>
                <a:ea typeface="Gong Gothic Bold"/>
              </a:rPr>
              <a:t>및 </a:t>
            </a:r>
            <a:r>
              <a:rPr lang="ko-KR" altLang="en-US" sz="7000" i="1" u="none" strike="noStrike" dirty="0">
                <a:ea typeface="Gong Gothic Bold"/>
              </a:rPr>
              <a:t>선정 이유</a:t>
            </a:r>
            <a:endParaRPr lang="ko-KR" sz="7000" i="1" u="none" strike="noStrike" dirty="0">
              <a:ea typeface="Gong Gothic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2E7C3FA-1610-9BCE-5B32-EFF7EF1DD835}"/>
              </a:ext>
            </a:extLst>
          </p:cNvPr>
          <p:cNvSpPr txBox="1"/>
          <p:nvPr/>
        </p:nvSpPr>
        <p:spPr>
          <a:xfrm>
            <a:off x="673100" y="3397250"/>
            <a:ext cx="7480300" cy="3492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altLang="en-US" sz="3200" b="1" dirty="0">
                <a:solidFill>
                  <a:srgbClr val="4B1BFE"/>
                </a:solidFill>
                <a:latin typeface="Pretendard Bold"/>
                <a:ea typeface="Pretendard Bold"/>
              </a:rPr>
              <a:t>데이터 개요</a:t>
            </a:r>
            <a:endParaRPr lang="en-CA" altLang="ko-KR" sz="3200" b="1" dirty="0">
              <a:solidFill>
                <a:srgbClr val="4B1BFE"/>
              </a:solidFill>
              <a:latin typeface="Pretendard Bold"/>
              <a:ea typeface="Pretendard Bold"/>
            </a:endParaRPr>
          </a:p>
          <a:p>
            <a:pPr lvl="0" algn="l"/>
            <a:endParaRPr lang="en-CA" altLang="ko-KR" sz="2800" b="1" dirty="0">
              <a:solidFill>
                <a:srgbClr val="000000"/>
              </a:solidFill>
              <a:latin typeface="Pretendard Bold"/>
              <a:ea typeface="Pretendard Bold"/>
            </a:endParaRPr>
          </a:p>
          <a:p>
            <a:pPr>
              <a:lnSpc>
                <a:spcPct val="132800"/>
              </a:lnSpc>
            </a:pPr>
            <a:r>
              <a:rPr lang="ko-KR" altLang="en-US" sz="2500" dirty="0">
                <a:solidFill>
                  <a:srgbClr val="000000"/>
                </a:solidFill>
                <a:latin typeface="Pretendard Bold"/>
                <a:ea typeface="Pretendard Bold"/>
              </a:rPr>
              <a:t>데이터 수집</a:t>
            </a:r>
            <a:r>
              <a:rPr lang="en-US" altLang="ko-KR" sz="2500" dirty="0">
                <a:solidFill>
                  <a:srgbClr val="000000"/>
                </a:solidFill>
                <a:latin typeface="Pretendard Bold"/>
                <a:ea typeface="Pretendard Bold"/>
              </a:rPr>
              <a:t>:</a:t>
            </a:r>
            <a:r>
              <a:rPr lang="ko-KR" altLang="en-US" sz="2500" dirty="0">
                <a:solidFill>
                  <a:srgbClr val="000000"/>
                </a:solidFill>
                <a:latin typeface="Pretendard Bold"/>
                <a:ea typeface="Pretendard Bold"/>
              </a:rPr>
              <a:t> </a:t>
            </a:r>
            <a:r>
              <a:rPr lang="en-US" altLang="ko-KR" sz="2500" dirty="0">
                <a:solidFill>
                  <a:srgbClr val="000000"/>
                </a:solidFill>
                <a:latin typeface="Pretendard Bold"/>
                <a:ea typeface="Pretendard Bold"/>
              </a:rPr>
              <a:t>Kaggle </a:t>
            </a:r>
            <a:r>
              <a:rPr lang="en-US" altLang="ko-KR" sz="1600" dirty="0">
                <a:solidFill>
                  <a:srgbClr val="000000"/>
                </a:solidFill>
                <a:latin typeface="Pretendard Bold"/>
                <a:ea typeface="Pretendard Bold"/>
                <a:hlinkClick r:id="rId5"/>
              </a:rPr>
              <a:t>https://www.kaggle.com/datasets/whenamancodes/data-science-fields-salary-categorization</a:t>
            </a:r>
            <a:r>
              <a:rPr lang="en-US" altLang="ko-KR" sz="2500" dirty="0">
                <a:solidFill>
                  <a:srgbClr val="000000"/>
                </a:solidFill>
                <a:latin typeface="Pretendard Bold"/>
                <a:ea typeface="Pretendard Bold"/>
              </a:rPr>
              <a:t> </a:t>
            </a:r>
          </a:p>
          <a:p>
            <a:pPr>
              <a:lnSpc>
                <a:spcPct val="132800"/>
              </a:lnSpc>
            </a:pPr>
            <a:endParaRPr lang="en-US" altLang="ko-KR" sz="2500" dirty="0">
              <a:solidFill>
                <a:srgbClr val="000000"/>
              </a:solidFill>
              <a:latin typeface="Pretendard Bold"/>
              <a:ea typeface="Pretendard Bold"/>
            </a:endParaRPr>
          </a:p>
          <a:p>
            <a:pPr>
              <a:lnSpc>
                <a:spcPct val="132800"/>
              </a:lnSpc>
            </a:pPr>
            <a:r>
              <a:rPr lang="ko-KR" altLang="en-US" sz="2500" dirty="0">
                <a:solidFill>
                  <a:srgbClr val="000000"/>
                </a:solidFill>
                <a:latin typeface="Pretendard Bold"/>
                <a:ea typeface="Pretendard Bold"/>
              </a:rPr>
              <a:t>데이터 범위</a:t>
            </a:r>
            <a:r>
              <a:rPr lang="en-US" altLang="ko-KR" sz="2500" dirty="0">
                <a:solidFill>
                  <a:srgbClr val="000000"/>
                </a:solidFill>
                <a:latin typeface="Pretendard Bold"/>
                <a:ea typeface="Pretendard Bold"/>
              </a:rPr>
              <a:t>: 2020</a:t>
            </a:r>
            <a:r>
              <a:rPr lang="ko-KR" altLang="en-US" sz="2500" dirty="0">
                <a:solidFill>
                  <a:srgbClr val="000000"/>
                </a:solidFill>
                <a:latin typeface="Pretendard Bold"/>
                <a:ea typeface="Pretendard Bold"/>
              </a:rPr>
              <a:t>년 </a:t>
            </a:r>
            <a:r>
              <a:rPr lang="en-US" altLang="ko-KR" sz="2500" dirty="0">
                <a:solidFill>
                  <a:srgbClr val="000000"/>
                </a:solidFill>
                <a:latin typeface="Pretendard Bold"/>
                <a:ea typeface="Pretendard Bold"/>
              </a:rPr>
              <a:t>1</a:t>
            </a:r>
            <a:r>
              <a:rPr lang="ko-KR" altLang="en-US" sz="2500" dirty="0">
                <a:solidFill>
                  <a:srgbClr val="000000"/>
                </a:solidFill>
                <a:latin typeface="Pretendard Bold"/>
                <a:ea typeface="Pretendard Bold"/>
              </a:rPr>
              <a:t>월 </a:t>
            </a:r>
            <a:r>
              <a:rPr lang="en-US" altLang="ko-KR" sz="2500" dirty="0">
                <a:solidFill>
                  <a:srgbClr val="000000"/>
                </a:solidFill>
                <a:latin typeface="Pretendard Bold"/>
                <a:ea typeface="Pretendard Bold"/>
              </a:rPr>
              <a:t>1</a:t>
            </a:r>
            <a:r>
              <a:rPr lang="ko-KR" altLang="en-US" sz="2500" dirty="0">
                <a:solidFill>
                  <a:srgbClr val="000000"/>
                </a:solidFill>
                <a:latin typeface="Pretendard Bold"/>
                <a:ea typeface="Pretendard Bold"/>
              </a:rPr>
              <a:t>일 </a:t>
            </a:r>
            <a:r>
              <a:rPr lang="en-US" altLang="ko-KR" sz="2500" dirty="0">
                <a:solidFill>
                  <a:srgbClr val="000000"/>
                </a:solidFill>
                <a:latin typeface="Pretendard Bold"/>
                <a:ea typeface="Pretendard Bold"/>
              </a:rPr>
              <a:t>~</a:t>
            </a:r>
            <a:r>
              <a:rPr lang="ko-KR" altLang="en-US" sz="2500" dirty="0">
                <a:solidFill>
                  <a:srgbClr val="000000"/>
                </a:solidFill>
                <a:latin typeface="Pretendard Bold"/>
                <a:ea typeface="Pretendard Bold"/>
              </a:rPr>
              <a:t> </a:t>
            </a:r>
            <a:r>
              <a:rPr lang="en-US" altLang="ko-KR" sz="2500" dirty="0">
                <a:solidFill>
                  <a:srgbClr val="000000"/>
                </a:solidFill>
                <a:latin typeface="Pretendard Bold"/>
                <a:ea typeface="Pretendard Bold"/>
              </a:rPr>
              <a:t>2022</a:t>
            </a:r>
            <a:r>
              <a:rPr lang="ko-KR" altLang="en-US" sz="2500" dirty="0">
                <a:solidFill>
                  <a:srgbClr val="000000"/>
                </a:solidFill>
                <a:latin typeface="Pretendard Bold"/>
                <a:ea typeface="Pretendard Bold"/>
              </a:rPr>
              <a:t>년 </a:t>
            </a:r>
            <a:r>
              <a:rPr lang="en-US" altLang="ko-KR" sz="2500" dirty="0">
                <a:solidFill>
                  <a:srgbClr val="000000"/>
                </a:solidFill>
                <a:latin typeface="Pretendard Bold"/>
                <a:ea typeface="Pretendard Bold"/>
              </a:rPr>
              <a:t>9</a:t>
            </a:r>
            <a:r>
              <a:rPr lang="ko-KR" altLang="en-US" sz="2500" dirty="0">
                <a:solidFill>
                  <a:srgbClr val="000000"/>
                </a:solidFill>
                <a:latin typeface="Pretendard Bold"/>
                <a:ea typeface="Pretendard Bold"/>
              </a:rPr>
              <a:t>월 </a:t>
            </a:r>
            <a:r>
              <a:rPr lang="en-US" altLang="ko-KR" sz="2500" dirty="0">
                <a:solidFill>
                  <a:srgbClr val="000000"/>
                </a:solidFill>
                <a:latin typeface="Pretendard Bold"/>
                <a:ea typeface="Pretendard Bold"/>
              </a:rPr>
              <a:t>9</a:t>
            </a:r>
            <a:r>
              <a:rPr lang="ko-KR" altLang="en-US" sz="2500" dirty="0">
                <a:solidFill>
                  <a:srgbClr val="000000"/>
                </a:solidFill>
                <a:latin typeface="Pretendard Bold"/>
                <a:ea typeface="Pretendard Bold"/>
              </a:rPr>
              <a:t>일</a:t>
            </a:r>
            <a:endParaRPr lang="en-CA" altLang="ko-KR" sz="2500" dirty="0">
              <a:solidFill>
                <a:srgbClr val="000000"/>
              </a:solidFill>
              <a:latin typeface="Pretendard Bold"/>
              <a:ea typeface="Pretendard Bold"/>
            </a:endParaRPr>
          </a:p>
          <a:p>
            <a:pPr>
              <a:lnSpc>
                <a:spcPct val="132800"/>
              </a:lnSpc>
            </a:pPr>
            <a:endParaRPr lang="en-US" altLang="ko-KR" sz="2500" dirty="0">
              <a:solidFill>
                <a:srgbClr val="000000"/>
              </a:solidFill>
              <a:latin typeface="Pretendard Bold"/>
              <a:ea typeface="Pretendard Bold"/>
            </a:endParaRPr>
          </a:p>
          <a:p>
            <a:pPr>
              <a:lnSpc>
                <a:spcPct val="132800"/>
              </a:lnSpc>
            </a:pPr>
            <a:r>
              <a:rPr lang="ko-KR" altLang="en-US" sz="2500" dirty="0">
                <a:solidFill>
                  <a:srgbClr val="000000"/>
                </a:solidFill>
                <a:latin typeface="Pretendard Bold"/>
                <a:ea typeface="Pretendard Bold"/>
              </a:rPr>
              <a:t>데이터 크기</a:t>
            </a:r>
            <a:r>
              <a:rPr lang="en-US" altLang="ko-KR" sz="2500" dirty="0">
                <a:solidFill>
                  <a:srgbClr val="000000"/>
                </a:solidFill>
                <a:latin typeface="Pretendard Bold"/>
                <a:ea typeface="Pretendard Bold"/>
              </a:rPr>
              <a:t>:</a:t>
            </a:r>
            <a:r>
              <a:rPr lang="ko-KR" altLang="en-US" sz="2500" dirty="0">
                <a:solidFill>
                  <a:srgbClr val="000000"/>
                </a:solidFill>
                <a:latin typeface="Pretendard Bold"/>
                <a:ea typeface="Pretendard Bold"/>
              </a:rPr>
              <a:t> </a:t>
            </a:r>
            <a:r>
              <a:rPr lang="en-US" altLang="ko-KR" sz="2500" dirty="0">
                <a:solidFill>
                  <a:srgbClr val="000000"/>
                </a:solidFill>
                <a:latin typeface="Pretendard Bold"/>
                <a:ea typeface="Pretendard Bold"/>
              </a:rPr>
              <a:t>607</a:t>
            </a:r>
            <a:r>
              <a:rPr lang="ko-KR" altLang="en-US" sz="2500" dirty="0">
                <a:solidFill>
                  <a:srgbClr val="000000"/>
                </a:solidFill>
                <a:latin typeface="Pretendard Bold"/>
                <a:ea typeface="Pretendard Bold"/>
              </a:rPr>
              <a:t>건</a:t>
            </a:r>
            <a:endParaRPr lang="en-CA" altLang="ko-KR" sz="2500" dirty="0">
              <a:solidFill>
                <a:srgbClr val="000000"/>
              </a:solidFill>
              <a:latin typeface="Pretendard Bold"/>
              <a:ea typeface="Pretendard Bold"/>
            </a:endParaRPr>
          </a:p>
          <a:p>
            <a:pPr>
              <a:lnSpc>
                <a:spcPct val="132800"/>
              </a:lnSpc>
            </a:pPr>
            <a:endParaRPr lang="en-CA" altLang="ko-KR" sz="2500" dirty="0">
              <a:solidFill>
                <a:srgbClr val="000000"/>
              </a:solidFill>
              <a:latin typeface="Pretendard Bold"/>
              <a:ea typeface="Pretendard Bold"/>
            </a:endParaRPr>
          </a:p>
          <a:p>
            <a:pPr>
              <a:lnSpc>
                <a:spcPct val="132800"/>
              </a:lnSpc>
            </a:pPr>
            <a:r>
              <a:rPr lang="ko-KR" altLang="en-US" sz="2500" dirty="0" err="1">
                <a:solidFill>
                  <a:srgbClr val="000000"/>
                </a:solidFill>
                <a:latin typeface="Pretendard Bold"/>
                <a:ea typeface="Pretendard Bold"/>
              </a:rPr>
              <a:t>결측치</a:t>
            </a:r>
            <a:r>
              <a:rPr lang="en-US" altLang="ko-KR" sz="2500" dirty="0">
                <a:solidFill>
                  <a:srgbClr val="000000"/>
                </a:solidFill>
                <a:latin typeface="Pretendard Bold"/>
                <a:ea typeface="Pretendard Bold"/>
              </a:rPr>
              <a:t>:</a:t>
            </a:r>
            <a:r>
              <a:rPr lang="ko-KR" altLang="en-US" sz="2500" dirty="0">
                <a:solidFill>
                  <a:srgbClr val="000000"/>
                </a:solidFill>
                <a:latin typeface="Pretendard Bold"/>
                <a:ea typeface="Pretendard Bold"/>
              </a:rPr>
              <a:t> </a:t>
            </a:r>
            <a:r>
              <a:rPr lang="en-US" altLang="ko-KR" sz="2500" dirty="0">
                <a:solidFill>
                  <a:srgbClr val="000000"/>
                </a:solidFill>
                <a:latin typeface="Pretendard Bold"/>
                <a:ea typeface="Pretendard Bold"/>
              </a:rPr>
              <a:t>0</a:t>
            </a:r>
            <a:r>
              <a:rPr lang="ko-KR" altLang="en-US" sz="2500" dirty="0">
                <a:solidFill>
                  <a:srgbClr val="000000"/>
                </a:solidFill>
                <a:latin typeface="Pretendard Bold"/>
                <a:ea typeface="Pretendard Bold"/>
              </a:rPr>
              <a:t>개</a:t>
            </a:r>
            <a:endParaRPr lang="en-CA" altLang="ko-KR" sz="2500" dirty="0">
              <a:solidFill>
                <a:srgbClr val="000000"/>
              </a:solidFill>
              <a:latin typeface="Pretendard Bold"/>
              <a:ea typeface="Pretendard Bold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D657508-35D9-518C-B5A0-3ADA4E6F80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431825"/>
              </p:ext>
            </p:extLst>
          </p:nvPr>
        </p:nvGraphicFramePr>
        <p:xfrm>
          <a:off x="9144000" y="1955800"/>
          <a:ext cx="8446951" cy="8094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2500">
                  <a:extLst>
                    <a:ext uri="{9D8B030D-6E8A-4147-A177-3AD203B41FA5}">
                      <a16:colId xmlns:a16="http://schemas.microsoft.com/office/drawing/2014/main" val="2098724376"/>
                    </a:ext>
                  </a:extLst>
                </a:gridCol>
                <a:gridCol w="6224451">
                  <a:extLst>
                    <a:ext uri="{9D8B030D-6E8A-4147-A177-3AD203B41FA5}">
                      <a16:colId xmlns:a16="http://schemas.microsoft.com/office/drawing/2014/main" val="1499818875"/>
                    </a:ext>
                  </a:extLst>
                </a:gridCol>
              </a:tblGrid>
              <a:tr h="567972">
                <a:tc>
                  <a:txBody>
                    <a:bodyPr/>
                    <a:lstStyle/>
                    <a:p>
                      <a:pPr fontAlgn="ctr"/>
                      <a:r>
                        <a:rPr lang="en-CA" sz="2400" b="1" dirty="0">
                          <a:effectLst/>
                        </a:rPr>
                        <a:t>Dimension</a:t>
                      </a:r>
                    </a:p>
                  </a:txBody>
                  <a:tcPr anchor="ctr">
                    <a:solidFill>
                      <a:srgbClr val="4B1BFE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2400" b="1" dirty="0">
                          <a:effectLst/>
                        </a:rPr>
                        <a:t>Description</a:t>
                      </a:r>
                    </a:p>
                  </a:txBody>
                  <a:tcPr anchor="ctr">
                    <a:solidFill>
                      <a:srgbClr val="4B1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463848"/>
                  </a:ext>
                </a:extLst>
              </a:tr>
              <a:tr h="567972">
                <a:tc>
                  <a:txBody>
                    <a:bodyPr/>
                    <a:lstStyle/>
                    <a:p>
                      <a:pPr fontAlgn="ctr"/>
                      <a:r>
                        <a:rPr lang="en-CA" sz="2400" b="1" dirty="0">
                          <a:effectLst/>
                        </a:rPr>
                        <a:t>Working Year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b="1" dirty="0">
                          <a:effectLst/>
                        </a:rPr>
                        <a:t>근무 연도</a:t>
                      </a:r>
                      <a:endParaRPr lang="en-CA" sz="2400" b="1" dirty="0">
                        <a:effectLst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4443424"/>
                  </a:ext>
                </a:extLst>
              </a:tr>
              <a:tr h="567972">
                <a:tc>
                  <a:txBody>
                    <a:bodyPr/>
                    <a:lstStyle/>
                    <a:p>
                      <a:pPr fontAlgn="ctr"/>
                      <a:r>
                        <a:rPr lang="en-CA" sz="2400" b="1" dirty="0">
                          <a:effectLst/>
                        </a:rPr>
                        <a:t>Designation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b="1" dirty="0">
                          <a:effectLst/>
                        </a:rPr>
                        <a:t>직함</a:t>
                      </a:r>
                      <a:endParaRPr lang="en-CA" sz="2400" b="1" dirty="0">
                        <a:effectLst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0310513"/>
                  </a:ext>
                </a:extLst>
              </a:tr>
              <a:tr h="980335">
                <a:tc>
                  <a:txBody>
                    <a:bodyPr/>
                    <a:lstStyle/>
                    <a:p>
                      <a:pPr fontAlgn="ctr"/>
                      <a:r>
                        <a:rPr lang="en-CA" sz="2400" b="1" dirty="0">
                          <a:effectLst/>
                        </a:rPr>
                        <a:t>Experience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b="1" dirty="0">
                          <a:effectLst/>
                        </a:rPr>
                        <a:t>경력</a:t>
                      </a:r>
                      <a:r>
                        <a:rPr lang="en-CA" sz="2400" b="1" dirty="0">
                          <a:effectLst/>
                        </a:rPr>
                        <a:t> </a:t>
                      </a:r>
                    </a:p>
                    <a:p>
                      <a:pPr fontAlgn="ctr"/>
                      <a:r>
                        <a:rPr lang="en-CA" sz="2400" b="1" dirty="0">
                          <a:effectLst/>
                        </a:rPr>
                        <a:t>Entry level / Mid level / Senior level / Expert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9170583"/>
                  </a:ext>
                </a:extLst>
              </a:tr>
              <a:tr h="567972">
                <a:tc>
                  <a:txBody>
                    <a:bodyPr/>
                    <a:lstStyle/>
                    <a:p>
                      <a:pPr fontAlgn="ctr"/>
                      <a:r>
                        <a:rPr lang="en-CA" sz="2400" b="1" dirty="0">
                          <a:effectLst/>
                        </a:rPr>
                        <a:t>Employment Status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b="1" dirty="0">
                          <a:effectLst/>
                        </a:rPr>
                        <a:t>고용 형태</a:t>
                      </a:r>
                      <a:endParaRPr lang="en-CA" sz="2400" b="1" dirty="0">
                        <a:effectLst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1499124"/>
                  </a:ext>
                </a:extLst>
              </a:tr>
              <a:tr h="567972">
                <a:tc>
                  <a:txBody>
                    <a:bodyPr/>
                    <a:lstStyle/>
                    <a:p>
                      <a:pPr fontAlgn="ctr"/>
                      <a:r>
                        <a:rPr lang="en-CA" sz="2400" b="1" dirty="0">
                          <a:effectLst/>
                        </a:rPr>
                        <a:t>Salary In Rupees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b="1" dirty="0">
                          <a:effectLst/>
                        </a:rPr>
                        <a:t>연봉 </a:t>
                      </a:r>
                      <a:r>
                        <a:rPr lang="en-US" altLang="ko-KR" sz="2400" b="1" dirty="0">
                          <a:effectLst/>
                        </a:rPr>
                        <a:t>(</a:t>
                      </a:r>
                      <a:r>
                        <a:rPr lang="ko-KR" altLang="en-US" sz="2400" b="1" dirty="0">
                          <a:effectLst/>
                        </a:rPr>
                        <a:t>루피</a:t>
                      </a:r>
                      <a:r>
                        <a:rPr lang="en-US" altLang="ko-KR" sz="2400" b="1" dirty="0">
                          <a:effectLst/>
                        </a:rPr>
                        <a:t>)</a:t>
                      </a:r>
                      <a:endParaRPr lang="en-CA" sz="2400" b="1" dirty="0">
                        <a:effectLst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8654312"/>
                  </a:ext>
                </a:extLst>
              </a:tr>
              <a:tr h="980335">
                <a:tc>
                  <a:txBody>
                    <a:bodyPr/>
                    <a:lstStyle/>
                    <a:p>
                      <a:pPr fontAlgn="ctr"/>
                      <a:r>
                        <a:rPr lang="en-CA" sz="2400" b="1" dirty="0">
                          <a:effectLst/>
                        </a:rPr>
                        <a:t>Employee Location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b="1" dirty="0">
                          <a:effectLst/>
                        </a:rPr>
                        <a:t>근무자 위치</a:t>
                      </a:r>
                      <a:endParaRPr lang="en-CA" sz="2400" b="1" dirty="0">
                        <a:effectLst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1155079"/>
                  </a:ext>
                </a:extLst>
              </a:tr>
              <a:tr h="567972">
                <a:tc>
                  <a:txBody>
                    <a:bodyPr/>
                    <a:lstStyle/>
                    <a:p>
                      <a:pPr fontAlgn="ctr"/>
                      <a:r>
                        <a:rPr lang="en-CA" sz="2400" b="1" dirty="0">
                          <a:effectLst/>
                        </a:rPr>
                        <a:t>Company Location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b="1" dirty="0">
                          <a:effectLst/>
                        </a:rPr>
                        <a:t>기업 위치</a:t>
                      </a:r>
                      <a:endParaRPr lang="en-CA" sz="2400" b="1" dirty="0">
                        <a:effectLst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334236"/>
                  </a:ext>
                </a:extLst>
              </a:tr>
              <a:tr h="980335">
                <a:tc>
                  <a:txBody>
                    <a:bodyPr/>
                    <a:lstStyle/>
                    <a:p>
                      <a:pPr fontAlgn="ctr"/>
                      <a:r>
                        <a:rPr lang="en-CA" sz="2400" b="1" dirty="0">
                          <a:effectLst/>
                        </a:rPr>
                        <a:t>Company Size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b="1" dirty="0">
                          <a:effectLst/>
                        </a:rPr>
                        <a:t>기업 크기</a:t>
                      </a:r>
                      <a:endParaRPr lang="en-CA" altLang="ko-KR" sz="2400" b="1" dirty="0">
                        <a:effectLst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7479015"/>
                  </a:ext>
                </a:extLst>
              </a:tr>
              <a:tr h="980335">
                <a:tc>
                  <a:txBody>
                    <a:bodyPr/>
                    <a:lstStyle/>
                    <a:p>
                      <a:pPr fontAlgn="ctr"/>
                      <a:r>
                        <a:rPr lang="en-CA" sz="2400" b="1" dirty="0">
                          <a:effectLst/>
                        </a:rPr>
                        <a:t>Remote Working Ratio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b="1" dirty="0">
                          <a:effectLst/>
                        </a:rPr>
                        <a:t>원격 근무 비율</a:t>
                      </a:r>
                      <a:endParaRPr lang="en-CA" sz="2400" b="1" dirty="0">
                        <a:effectLst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774037"/>
                  </a:ext>
                </a:extLst>
              </a:tr>
            </a:tbl>
          </a:graphicData>
        </a:graphic>
      </p:graphicFrame>
      <p:sp>
        <p:nvSpPr>
          <p:cNvPr id="9" name="TextBox 6">
            <a:extLst>
              <a:ext uri="{FF2B5EF4-FFF2-40B4-BE49-F238E27FC236}">
                <a16:creationId xmlns:a16="http://schemas.microsoft.com/office/drawing/2014/main" id="{FA9EA9D3-2FD6-7F1D-5DC5-1C241DAF4AC8}"/>
              </a:ext>
            </a:extLst>
          </p:cNvPr>
          <p:cNvSpPr txBox="1"/>
          <p:nvPr/>
        </p:nvSpPr>
        <p:spPr>
          <a:xfrm>
            <a:off x="673100" y="2195104"/>
            <a:ext cx="71628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altLang="en-US" sz="3600" dirty="0">
                <a:solidFill>
                  <a:srgbClr val="000000"/>
                </a:solidFill>
                <a:latin typeface="Pretendard Bold"/>
                <a:ea typeface="Pretendard Bold"/>
              </a:rPr>
              <a:t>데이터 사이언스 직종의 연봉 데이터 </a:t>
            </a:r>
            <a:endParaRPr lang="en-US" sz="3600" b="0" i="0" u="none" strike="noStrike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A59453D6-50B1-8548-8D8E-53ED61C34899}"/>
              </a:ext>
            </a:extLst>
          </p:cNvPr>
          <p:cNvSpPr txBox="1"/>
          <p:nvPr/>
        </p:nvSpPr>
        <p:spPr>
          <a:xfrm>
            <a:off x="638266" y="7559221"/>
            <a:ext cx="8166100" cy="77089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endParaRPr lang="en-CA" altLang="ko-KR" sz="3200" b="1" dirty="0">
              <a:solidFill>
                <a:srgbClr val="000000"/>
              </a:solidFill>
              <a:latin typeface="Pretendard Bold"/>
              <a:ea typeface="Pretendard Bold"/>
            </a:endParaRPr>
          </a:p>
        </p:txBody>
      </p:sp>
    </p:spTree>
    <p:extLst>
      <p:ext uri="{BB962C8B-B14F-4D97-AF65-F5344CB8AC3E}">
        <p14:creationId xmlns:p14="http://schemas.microsoft.com/office/powerpoint/2010/main" val="1035452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0" y="1638300"/>
            <a:ext cx="89154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73100" y="711200"/>
            <a:ext cx="120904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i="1" u="none" strike="noStrike" dirty="0">
                <a:ea typeface="Gong Gothic Bold"/>
              </a:rPr>
              <a:t>데이터 소개</a:t>
            </a:r>
            <a:r>
              <a:rPr lang="ko-KR" altLang="en-US" sz="7000" i="1" u="none" strike="noStrike" dirty="0">
                <a:solidFill>
                  <a:srgbClr val="4B1BFD"/>
                </a:solidFill>
                <a:ea typeface="Gong Gothic Bold"/>
              </a:rPr>
              <a:t> 및 </a:t>
            </a:r>
            <a:r>
              <a:rPr lang="ko-KR" altLang="en-US" sz="7000" i="1" u="none" strike="noStrike" dirty="0">
                <a:ea typeface="Gong Gothic Bold"/>
              </a:rPr>
              <a:t>선정 이유</a:t>
            </a:r>
            <a:endParaRPr lang="ko-KR" sz="7000" i="1" u="none" strike="noStrike" dirty="0">
              <a:ea typeface="Gong Gothic Bold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EFFF7283-22A2-A8A7-B661-734F08BE5936}"/>
              </a:ext>
            </a:extLst>
          </p:cNvPr>
          <p:cNvSpPr txBox="1"/>
          <p:nvPr/>
        </p:nvSpPr>
        <p:spPr>
          <a:xfrm>
            <a:off x="638266" y="7559221"/>
            <a:ext cx="8166100" cy="77089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endParaRPr lang="en-CA" altLang="ko-KR" sz="3200" b="1" dirty="0">
              <a:solidFill>
                <a:srgbClr val="000000"/>
              </a:solidFill>
              <a:latin typeface="Pretendard Bold"/>
              <a:ea typeface="Pretendard Bold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5F16EA-151E-003C-511A-2D7C359DD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691199"/>
            <a:ext cx="8796624" cy="494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62F116-DAD0-7783-9F15-FF0572FACD01}"/>
              </a:ext>
            </a:extLst>
          </p:cNvPr>
          <p:cNvSpPr txBox="1"/>
          <p:nvPr/>
        </p:nvSpPr>
        <p:spPr>
          <a:xfrm>
            <a:off x="13182600" y="9639300"/>
            <a:ext cx="449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출처</a:t>
            </a:r>
            <a:r>
              <a:rPr kumimoji="1" lang="en-US" altLang="ko-KR" dirty="0"/>
              <a:t>:</a:t>
            </a:r>
            <a:r>
              <a:rPr kumimoji="1" lang="ko-KR" altLang="en-US" dirty="0"/>
              <a:t> 유튜브 곰사원은 </a:t>
            </a:r>
            <a:r>
              <a:rPr kumimoji="1" lang="ko-KR" altLang="en-US" dirty="0" err="1"/>
              <a:t>곰대표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조코딩</a:t>
            </a:r>
            <a:r>
              <a:rPr kumimoji="1" lang="ko-KR" altLang="en-US" dirty="0"/>
              <a:t> 채널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206566-3FB5-45A4-5CB7-183C8AAEB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867" y="3283675"/>
            <a:ext cx="9618133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1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231900" y="3733800"/>
            <a:ext cx="15836900" cy="313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CA" altLang="ko-KR" sz="9500" b="0" i="1" u="none" strike="noStrike" dirty="0">
                <a:solidFill>
                  <a:srgbClr val="FFFFFF"/>
                </a:solidFill>
                <a:ea typeface="Gong Gothic Bold"/>
              </a:rPr>
              <a:t>Q: </a:t>
            </a:r>
            <a:r>
              <a:rPr lang="ko-KR" altLang="en-US" sz="9500" b="0" i="1" u="none" strike="noStrike" dirty="0">
                <a:solidFill>
                  <a:srgbClr val="FFFFFF"/>
                </a:solidFill>
                <a:ea typeface="Gong Gothic Bold"/>
              </a:rPr>
              <a:t>어떤 변수가 가장 연봉과 밀접한 연관을 가지는가</a:t>
            </a:r>
            <a:r>
              <a:rPr lang="en-US" altLang="ko-KR" sz="9500" b="0" i="1" u="none" strike="noStrike" dirty="0">
                <a:solidFill>
                  <a:srgbClr val="FFFFFF"/>
                </a:solidFill>
                <a:ea typeface="Gong Gothic Bold"/>
              </a:rPr>
              <a:t>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31200" y="2628900"/>
            <a:ext cx="1676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1" u="none" strike="noStrike" dirty="0">
                <a:solidFill>
                  <a:srgbClr val="4B1BFD"/>
                </a:solidFill>
                <a:latin typeface="Pretendard Black"/>
              </a:rPr>
              <a:t>chapter 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D56C1-D13B-CDF5-9297-133697017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B7487C4-3950-5615-525B-B72C88687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E04E4EF-EECD-57F5-869C-CCFF7C9E6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0" y="1638300"/>
            <a:ext cx="8915400" cy="25400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A524579E-7B39-9058-E3D2-594C12BB4AA9}"/>
              </a:ext>
            </a:extLst>
          </p:cNvPr>
          <p:cNvSpPr txBox="1"/>
          <p:nvPr/>
        </p:nvSpPr>
        <p:spPr>
          <a:xfrm>
            <a:off x="838200" y="2263774"/>
            <a:ext cx="9372600" cy="10509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altLang="en-US" sz="3200" b="1" dirty="0">
                <a:solidFill>
                  <a:srgbClr val="000000"/>
                </a:solidFill>
                <a:latin typeface="Pretendard Bold"/>
                <a:ea typeface="Pretendard Bold"/>
              </a:rPr>
              <a:t>직책이 너무 다양하고 근로자 또한 </a:t>
            </a:r>
            <a:r>
              <a:rPr lang="ko-KR" altLang="en-US" sz="3200" b="1" dirty="0" err="1">
                <a:solidFill>
                  <a:srgbClr val="000000"/>
                </a:solidFill>
                <a:latin typeface="Pretendard Bold"/>
                <a:ea typeface="Pretendard Bold"/>
              </a:rPr>
              <a:t>퍼져있다</a:t>
            </a:r>
            <a:r>
              <a:rPr lang="ko-KR" altLang="en-US" sz="3200" b="1" dirty="0">
                <a:solidFill>
                  <a:srgbClr val="000000"/>
                </a:solidFill>
                <a:latin typeface="Pretendard Bold"/>
                <a:ea typeface="Pretendard Bold"/>
              </a:rPr>
              <a:t> </a:t>
            </a:r>
            <a:endParaRPr lang="en-CA" altLang="ko-KR" sz="3200" b="1" dirty="0">
              <a:solidFill>
                <a:srgbClr val="000000"/>
              </a:solidFill>
              <a:latin typeface="Pretendard Bold"/>
              <a:ea typeface="Pretendard Bol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074C42-EA55-33BE-EAE0-5A521394E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00" y="3695700"/>
            <a:ext cx="11259457" cy="1841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55621C-8442-852B-57D5-EB643ABB3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5689118"/>
            <a:ext cx="7391400" cy="4141164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id="{D34DDD83-3BD8-B8A5-6DC5-1EDDECAF96EC}"/>
              </a:ext>
            </a:extLst>
          </p:cNvPr>
          <p:cNvSpPr txBox="1"/>
          <p:nvPr/>
        </p:nvSpPr>
        <p:spPr>
          <a:xfrm>
            <a:off x="673100" y="711200"/>
            <a:ext cx="120904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1" i="1" u="none" strike="noStrike" dirty="0" err="1">
                <a:ea typeface="Gong Gothic Bold"/>
              </a:rPr>
              <a:t>전처리</a:t>
            </a:r>
            <a:r>
              <a:rPr lang="ko-KR" altLang="en-US" sz="7000" b="1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ko-KR" altLang="en-US" sz="7000" b="1" i="1" u="none" strike="noStrike" dirty="0">
                <a:solidFill>
                  <a:srgbClr val="4B1BFE"/>
                </a:solidFill>
                <a:ea typeface="Gong Gothic Bold"/>
              </a:rPr>
              <a:t>및</a:t>
            </a:r>
            <a:r>
              <a:rPr lang="ko-KR" altLang="en-US" sz="7000" b="0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en-US" altLang="ko-KR" sz="7000" b="1" i="1" u="none" strike="noStrike" dirty="0">
                <a:ea typeface="Gong Gothic Bold"/>
              </a:rPr>
              <a:t>EDA</a:t>
            </a:r>
            <a:r>
              <a:rPr lang="en-US" altLang="ko-KR" sz="7000" b="0" i="1" u="none" strike="noStrike" dirty="0">
                <a:ea typeface="Gong Gothic Bold"/>
              </a:rPr>
              <a:t>	</a:t>
            </a:r>
            <a:endParaRPr lang="ko-KR" sz="7000" b="0" i="1" u="none" strike="noStrike" dirty="0">
              <a:ea typeface="Gong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998885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2565B-562A-3E32-B337-44CFAD96C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63F05C4-8BFD-C53D-615B-B78C7FD08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7B6D8F3-2184-CC52-B08B-3DAF3D5B9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0" y="1638300"/>
            <a:ext cx="8915400" cy="25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573D37-961C-20EA-4AE1-701C3F5D8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00" y="3327400"/>
            <a:ext cx="11194045" cy="6248400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1CFF69BE-1BC5-D005-93B3-42EE6706EB07}"/>
              </a:ext>
            </a:extLst>
          </p:cNvPr>
          <p:cNvSpPr txBox="1"/>
          <p:nvPr/>
        </p:nvSpPr>
        <p:spPr>
          <a:xfrm>
            <a:off x="838200" y="2263775"/>
            <a:ext cx="7480300" cy="7556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altLang="en-US" sz="3200" b="1" dirty="0">
                <a:solidFill>
                  <a:srgbClr val="000000"/>
                </a:solidFill>
                <a:latin typeface="Pretendard Bold"/>
                <a:ea typeface="Pretendard Bold"/>
              </a:rPr>
              <a:t>비슷한 직책 그룹화</a:t>
            </a:r>
            <a:endParaRPr lang="en-CA" altLang="ko-KR" sz="3200" b="1" dirty="0">
              <a:solidFill>
                <a:srgbClr val="000000"/>
              </a:solidFill>
              <a:latin typeface="Pretendard Bold"/>
              <a:ea typeface="Pretendard Bold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1CDC6E88-054C-7079-960C-821BD83178C8}"/>
              </a:ext>
            </a:extLst>
          </p:cNvPr>
          <p:cNvSpPr txBox="1"/>
          <p:nvPr/>
        </p:nvSpPr>
        <p:spPr>
          <a:xfrm>
            <a:off x="673100" y="711200"/>
            <a:ext cx="120904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1" i="1" u="none" strike="noStrike" dirty="0" err="1">
                <a:ea typeface="Gong Gothic Bold"/>
              </a:rPr>
              <a:t>전처리</a:t>
            </a:r>
            <a:r>
              <a:rPr lang="ko-KR" altLang="en-US" sz="7000" b="1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ko-KR" altLang="en-US" sz="7000" b="1" i="1" u="none" strike="noStrike" dirty="0">
                <a:solidFill>
                  <a:srgbClr val="4B1BFE"/>
                </a:solidFill>
                <a:ea typeface="Gong Gothic Bold"/>
              </a:rPr>
              <a:t>및</a:t>
            </a:r>
            <a:r>
              <a:rPr lang="ko-KR" altLang="en-US" sz="7000" b="0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en-US" altLang="ko-KR" sz="7000" b="1" i="1" u="none" strike="noStrike" dirty="0">
                <a:ea typeface="Gong Gothic Bold"/>
              </a:rPr>
              <a:t>EDA</a:t>
            </a:r>
            <a:r>
              <a:rPr lang="en-US" altLang="ko-KR" sz="7000" b="0" i="1" u="none" strike="noStrike" dirty="0">
                <a:ea typeface="Gong Gothic Bold"/>
              </a:rPr>
              <a:t>	</a:t>
            </a:r>
            <a:endParaRPr lang="ko-KR" sz="7000" b="0" i="1" u="none" strike="noStrike" dirty="0">
              <a:ea typeface="Gong Gothic 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B3759B-4529-2211-692C-618DED6569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53800" y="5143500"/>
            <a:ext cx="67437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562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BD6DD-5011-CA6C-981A-4DFFC86A1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685C5BC-8F3C-2EA5-919B-B13CA67FE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B9F7648-4751-C903-12EE-6F12E9E15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0" y="1638300"/>
            <a:ext cx="8915400" cy="25400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3829E962-5C60-046C-4439-D01FCB3EC94A}"/>
              </a:ext>
            </a:extLst>
          </p:cNvPr>
          <p:cNvSpPr txBox="1"/>
          <p:nvPr/>
        </p:nvSpPr>
        <p:spPr>
          <a:xfrm>
            <a:off x="673100" y="711200"/>
            <a:ext cx="120904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1" i="1" u="none" strike="noStrike" dirty="0" err="1">
                <a:ea typeface="Gong Gothic Bold"/>
              </a:rPr>
              <a:t>전처리</a:t>
            </a:r>
            <a:r>
              <a:rPr lang="ko-KR" altLang="en-US" sz="7000" b="1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ko-KR" altLang="en-US" sz="7000" b="1" i="1" u="none" strike="noStrike" dirty="0">
                <a:solidFill>
                  <a:srgbClr val="4B1BFE"/>
                </a:solidFill>
                <a:ea typeface="Gong Gothic Bold"/>
              </a:rPr>
              <a:t>및</a:t>
            </a:r>
            <a:r>
              <a:rPr lang="ko-KR" altLang="en-US" sz="7000" b="0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en-US" altLang="ko-KR" sz="7000" b="1" i="1" u="none" strike="noStrike" dirty="0">
                <a:ea typeface="Gong Gothic Bold"/>
              </a:rPr>
              <a:t>EDA</a:t>
            </a:r>
            <a:r>
              <a:rPr lang="en-US" altLang="ko-KR" sz="7000" b="0" i="1" u="none" strike="noStrike" dirty="0">
                <a:ea typeface="Gong Gothic Bold"/>
              </a:rPr>
              <a:t>	</a:t>
            </a:r>
            <a:endParaRPr lang="ko-KR" sz="7000" b="0" i="1" u="none" strike="noStrike" dirty="0">
              <a:ea typeface="Gong Gothic 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8DC35B-7E40-53BF-9788-6DB2F6640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88" y="2250515"/>
            <a:ext cx="8280000" cy="689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BF58A71-57F6-B055-7E92-8C773653B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2590800"/>
            <a:ext cx="8280000" cy="621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720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5A855-CADB-51D3-5793-C69593AB8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FA14620-423D-6AC9-478C-F867AF2AF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7BC6E0A-A67C-784E-D433-4945E09BC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0" y="1638300"/>
            <a:ext cx="8915400" cy="25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5B4F73AE-DCC1-4C9B-ECDE-72511C13249D}"/>
              </a:ext>
            </a:extLst>
          </p:cNvPr>
          <p:cNvSpPr txBox="1"/>
          <p:nvPr/>
        </p:nvSpPr>
        <p:spPr>
          <a:xfrm>
            <a:off x="673100" y="711200"/>
            <a:ext cx="120904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1" i="1" u="none" strike="noStrike" dirty="0" err="1">
                <a:ea typeface="Gong Gothic Bold"/>
              </a:rPr>
              <a:t>전처리</a:t>
            </a:r>
            <a:r>
              <a:rPr lang="ko-KR" altLang="en-US" sz="7000" b="1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ko-KR" altLang="en-US" sz="7000" b="1" i="1" u="none" strike="noStrike" dirty="0">
                <a:solidFill>
                  <a:srgbClr val="4B1BFE"/>
                </a:solidFill>
                <a:ea typeface="Gong Gothic Bold"/>
              </a:rPr>
              <a:t>및</a:t>
            </a:r>
            <a:r>
              <a:rPr lang="ko-KR" altLang="en-US" sz="7000" b="0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en-US" altLang="ko-KR" sz="7000" b="1" i="1" u="none" strike="noStrike" dirty="0">
                <a:ea typeface="Gong Gothic Bold"/>
              </a:rPr>
              <a:t>EDA</a:t>
            </a:r>
            <a:r>
              <a:rPr lang="en-US" altLang="ko-KR" sz="7000" b="0" i="1" u="none" strike="noStrike" dirty="0">
                <a:ea typeface="Gong Gothic Bold"/>
              </a:rPr>
              <a:t>	</a:t>
            </a:r>
            <a:endParaRPr lang="ko-KR" sz="7000" b="0" i="1" u="none" strike="noStrike" dirty="0">
              <a:ea typeface="Gong Gothic Bold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FDD6EA55-6A2B-E8F8-DDC5-7CB1636DF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88" y="2882900"/>
            <a:ext cx="17336424" cy="661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43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849</Words>
  <Application>Microsoft Macintosh PowerPoint</Application>
  <PresentationFormat>Custom</PresentationFormat>
  <Paragraphs>186</Paragraphs>
  <Slides>28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Aptos</vt:lpstr>
      <vt:lpstr>Pretendard Regular</vt:lpstr>
      <vt:lpstr>Arial</vt:lpstr>
      <vt:lpstr>Pretendard Bold</vt:lpstr>
      <vt:lpstr>Pretendard Medium</vt:lpstr>
      <vt:lpstr>Pretendard Black</vt:lpstr>
      <vt:lpstr>Calibri</vt:lpstr>
      <vt:lpstr>Gong Gothic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강한결</cp:lastModifiedBy>
  <cp:revision>27</cp:revision>
  <dcterms:created xsi:type="dcterms:W3CDTF">2006-08-16T00:00:00Z</dcterms:created>
  <dcterms:modified xsi:type="dcterms:W3CDTF">2024-12-09T19:32:30Z</dcterms:modified>
</cp:coreProperties>
</file>